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29" r:id="rId5"/>
    <p:sldId id="350" r:id="rId6"/>
    <p:sldId id="344" r:id="rId7"/>
    <p:sldId id="348" r:id="rId8"/>
    <p:sldId id="340" r:id="rId9"/>
    <p:sldId id="327" r:id="rId10"/>
    <p:sldId id="304" r:id="rId11"/>
    <p:sldId id="371" r:id="rId12"/>
    <p:sldId id="2147478802" r:id="rId13"/>
    <p:sldId id="2147478803" r:id="rId14"/>
    <p:sldId id="346" r:id="rId15"/>
    <p:sldId id="330" r:id="rId16"/>
    <p:sldId id="349" r:id="rId17"/>
    <p:sldId id="337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6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E"/>
    <a:srgbClr val="BFE7F8"/>
    <a:srgbClr val="1B864D"/>
    <a:srgbClr val="50AFDD"/>
    <a:srgbClr val="D06EC4"/>
    <a:srgbClr val="068B9A"/>
    <a:srgbClr val="50B1DE"/>
    <a:srgbClr val="0D4350"/>
    <a:srgbClr val="99C700"/>
    <a:srgbClr val="C9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CD33E-CF4A-4FAF-BE68-33A6574AD2E6}" v="15" dt="2025-09-08T10:32:04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AUJO Rita (RTD)" userId="S::rita.araujo@ec.europa.eu::c261da32-b7f5-462e-b939-3935b0f6c6db" providerId="AD" clId="Web-{341CD33E-CF4A-4FAF-BE68-33A6574AD2E6}"/>
    <pc:docChg chg="modSld">
      <pc:chgData name="ARAUJO Rita (RTD)" userId="S::rita.araujo@ec.europa.eu::c261da32-b7f5-462e-b939-3935b0f6c6db" providerId="AD" clId="Web-{341CD33E-CF4A-4FAF-BE68-33A6574AD2E6}" dt="2025-09-08T10:32:04.609" v="14" actId="20577"/>
      <pc:docMkLst>
        <pc:docMk/>
      </pc:docMkLst>
      <pc:sldChg chg="modSp">
        <pc:chgData name="ARAUJO Rita (RTD)" userId="S::rita.araujo@ec.europa.eu::c261da32-b7f5-462e-b939-3935b0f6c6db" providerId="AD" clId="Web-{341CD33E-CF4A-4FAF-BE68-33A6574AD2E6}" dt="2025-09-08T10:32:04.609" v="14" actId="20577"/>
        <pc:sldMkLst>
          <pc:docMk/>
          <pc:sldMk cId="4200405308" sldId="329"/>
        </pc:sldMkLst>
        <pc:spChg chg="mod">
          <ac:chgData name="ARAUJO Rita (RTD)" userId="S::rita.araujo@ec.europa.eu::c261da32-b7f5-462e-b939-3935b0f6c6db" providerId="AD" clId="Web-{341CD33E-CF4A-4FAF-BE68-33A6574AD2E6}" dt="2025-09-08T10:32:04.609" v="14" actId="20577"/>
          <ac:spMkLst>
            <pc:docMk/>
            <pc:sldMk cId="4200405308" sldId="329"/>
            <ac:spMk id="2" creationId="{B0C6E23B-126C-2812-E94F-A77312FB78B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3E60F9-6735-8095-0888-8B2682FB37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F742F-0BC9-A3EE-5625-F823BC8223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E2517-44E1-4028-BF1E-F0D2ABE40D3D}" type="datetimeFigureOut">
              <a:rPr lang="en-IE" smtClean="0"/>
              <a:t>22/09/2025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43CA6-0A4E-4BD7-4B84-DB662615B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2C8D2-9E28-AC35-CF07-566F6F4F1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3DC58-6BBB-4724-BB10-33DC1857CD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968359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IE"/>
              <a:t>Decarbonisation of health </a:t>
            </a:r>
          </a:p>
          <a:p>
            <a:pPr>
              <a:buFontTx/>
              <a:buChar char="-"/>
            </a:pPr>
            <a:r>
              <a:rPr lang="en-IE"/>
              <a:t>Securing of value chains</a:t>
            </a:r>
          </a:p>
          <a:p>
            <a:pPr>
              <a:buFontTx/>
              <a:buChar char="-"/>
            </a:pPr>
            <a:r>
              <a:rPr lang="en-IE"/>
              <a:t>Healthy people, productivity</a:t>
            </a:r>
          </a:p>
          <a:p>
            <a:pPr>
              <a:buFontTx/>
              <a:buChar char="-"/>
            </a:pPr>
            <a:r>
              <a:rPr lang="en-IE"/>
              <a:t>Technologies to tackle climate and health issues (EWS,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18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A8848-0C24-9FAC-4709-E616327BF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773" t="16858" r="647" b="2788"/>
          <a:stretch/>
        </p:blipFill>
        <p:spPr>
          <a:xfrm>
            <a:off x="0" y="1123122"/>
            <a:ext cx="12192000" cy="5734878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F30734-B987-C560-DB17-61FF454E30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605"/>
            <a:ext cx="12192000" cy="1421906"/>
          </a:xfrm>
          <a:prstGeom prst="rect">
            <a:avLst/>
          </a:prstGeom>
        </p:spPr>
      </p:pic>
      <p:pic>
        <p:nvPicPr>
          <p:cNvPr id="6" name="Picture 5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D7F2ADE0-28EF-7DC7-E381-2D4B5A99E1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53062" y="6400750"/>
            <a:ext cx="685876" cy="45725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14C7F9-3150-DA4A-902D-9E50ADB84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62569" y="2277950"/>
            <a:ext cx="6050005" cy="864284"/>
          </a:xfrm>
        </p:spPr>
        <p:txBody>
          <a:bodyPr lIns="0"/>
          <a:lstStyle>
            <a:lvl1pPr marL="76200" indent="0">
              <a:buNone/>
              <a:defRPr sz="4800" b="1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558800" indent="0">
              <a:buNone/>
              <a:defRPr/>
            </a:lvl2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FE7F9DE-73AC-93D9-C0CB-B6BEEFA62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8526" y="3142234"/>
            <a:ext cx="6043842" cy="688509"/>
          </a:xfrm>
        </p:spPr>
        <p:txBody>
          <a:bodyPr lIns="0"/>
          <a:lstStyle>
            <a:lvl1pPr marL="76200" indent="0">
              <a:buNone/>
              <a:defRPr sz="3300">
                <a:solidFill>
                  <a:schemeClr val="accent2"/>
                </a:solidFill>
              </a:defRPr>
            </a:lvl1pPr>
            <a:lvl2pPr marL="558800" indent="0">
              <a:buNone/>
              <a:defRPr/>
            </a:lvl2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E0F4084-094E-29FB-5879-21FD7BD2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28100" y="6375400"/>
            <a:ext cx="2971800" cy="317500"/>
          </a:xfrm>
        </p:spPr>
        <p:txBody>
          <a:bodyPr/>
          <a:lstStyle>
            <a:lvl1pPr marL="76200" indent="0" algn="r">
              <a:buNone/>
              <a:defRPr sz="200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DD/MM/YYYY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03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13" userDrawn="1">
          <p15:clr>
            <a:srgbClr val="FBAE40"/>
          </p15:clr>
        </p15:guide>
        <p15:guide id="3" pos="40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76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015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519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09477C01-46EF-F5C9-70DE-A7FC20D0E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40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776CE-D7FA-A47C-9240-64097E387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954440"/>
            <a:ext cx="11233150" cy="161172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Divider title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21865-987A-72EF-9E3C-AAC230AB858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2C3AF5-F870-99A0-8F1D-88D9FA309213}"/>
              </a:ext>
            </a:extLst>
          </p:cNvPr>
          <p:cNvGrpSpPr/>
          <p:nvPr userDrawn="1"/>
        </p:nvGrpSpPr>
        <p:grpSpPr>
          <a:xfrm>
            <a:off x="9868752" y="6045988"/>
            <a:ext cx="1715733" cy="450423"/>
            <a:chOff x="9868752" y="6045988"/>
            <a:chExt cx="1715733" cy="450423"/>
          </a:xfrm>
        </p:grpSpPr>
        <p:pic>
          <p:nvPicPr>
            <p:cNvPr id="9" name="Google Shape;13;p21" descr="European Commission">
              <a:extLst>
                <a:ext uri="{FF2B5EF4-FFF2-40B4-BE49-F238E27FC236}">
                  <a16:creationId xmlns:a16="http://schemas.microsoft.com/office/drawing/2014/main" id="{C58B831C-CE17-C852-0351-C1A71C86812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68752" y="6045988"/>
              <a:ext cx="1715733" cy="450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B0383C-7E90-5643-B47E-2733EBB7651E}"/>
                </a:ext>
              </a:extLst>
            </p:cNvPr>
            <p:cNvSpPr/>
            <p:nvPr userDrawn="1"/>
          </p:nvSpPr>
          <p:spPr>
            <a:xfrm>
              <a:off x="11562885" y="6232698"/>
              <a:ext cx="21600" cy="262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69DA6D-EE20-2BFB-835D-1678D76916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3806825"/>
            <a:ext cx="11233150" cy="925513"/>
          </a:xfrm>
        </p:spPr>
        <p:txBody>
          <a:bodyPr/>
          <a:lstStyle>
            <a:lvl1pPr marL="76200" indent="0">
              <a:buNone/>
              <a:defRPr cap="all" baseline="0">
                <a:solidFill>
                  <a:schemeClr val="accent5"/>
                </a:solidFill>
              </a:defRPr>
            </a:lvl1pPr>
            <a:lvl2pPr marL="558800" indent="0">
              <a:buNone/>
              <a:defRPr/>
            </a:lvl2pPr>
          </a:lstStyle>
          <a:p>
            <a:pPr lvl="0"/>
            <a:r>
              <a:rPr lang="en-US"/>
              <a:t>Click to edit Divider subtitle</a:t>
            </a:r>
          </a:p>
        </p:txBody>
      </p:sp>
    </p:spTree>
    <p:extLst>
      <p:ext uri="{BB962C8B-B14F-4D97-AF65-F5344CB8AC3E}">
        <p14:creationId xmlns:p14="http://schemas.microsoft.com/office/powerpoint/2010/main" val="24360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y circle shapes&#10;&#10;Description automatically generated with medium confidence">
            <a:extLst>
              <a:ext uri="{FF2B5EF4-FFF2-40B4-BE49-F238E27FC236}">
                <a16:creationId xmlns:a16="http://schemas.microsoft.com/office/drawing/2014/main" id="{97E8B3A0-C615-747B-7983-AC82821BD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35"/>
          <a:stretch/>
        </p:blipFill>
        <p:spPr>
          <a:xfrm>
            <a:off x="0" y="-17089"/>
            <a:ext cx="12192000" cy="6908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E24D4-1CA6-84AC-242C-EBDCB5F9E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82860"/>
            <a:ext cx="11233150" cy="64409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DF224-0ECC-5BA7-58EF-F08A17CC448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DC56-ED1E-7B9D-F276-067AFCFBED69}"/>
              </a:ext>
            </a:extLst>
          </p:cNvPr>
          <p:cNvGrpSpPr/>
          <p:nvPr userDrawn="1"/>
        </p:nvGrpSpPr>
        <p:grpSpPr>
          <a:xfrm>
            <a:off x="9868752" y="6045988"/>
            <a:ext cx="1715733" cy="450423"/>
            <a:chOff x="9868752" y="6045988"/>
            <a:chExt cx="1715733" cy="450423"/>
          </a:xfrm>
        </p:grpSpPr>
        <p:pic>
          <p:nvPicPr>
            <p:cNvPr id="12" name="Google Shape;13;p21" descr="European Commission">
              <a:extLst>
                <a:ext uri="{FF2B5EF4-FFF2-40B4-BE49-F238E27FC236}">
                  <a16:creationId xmlns:a16="http://schemas.microsoft.com/office/drawing/2014/main" id="{A198E210-15A6-58A4-E370-861BD0889C1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68752" y="6045988"/>
              <a:ext cx="1715733" cy="450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1BE509-C0D1-110D-7717-53D51523474A}"/>
                </a:ext>
              </a:extLst>
            </p:cNvPr>
            <p:cNvSpPr/>
            <p:nvPr userDrawn="1"/>
          </p:nvSpPr>
          <p:spPr>
            <a:xfrm>
              <a:off x="11562885" y="6232698"/>
              <a:ext cx="21600" cy="262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A79387-1D53-2433-82C0-970D9C7F7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2320290"/>
            <a:ext cx="11233150" cy="348519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46E1ABB-A02D-6F4D-ED9C-0D3F44D5A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554163"/>
            <a:ext cx="11233150" cy="674687"/>
          </a:xfrm>
        </p:spPr>
        <p:txBody>
          <a:bodyPr anchor="b" anchorCtr="0"/>
          <a:lstStyle>
            <a:lvl1pPr marL="76200" indent="0">
              <a:buNone/>
              <a:defRPr b="1" cap="all" baseline="0">
                <a:solidFill>
                  <a:schemeClr val="bg2"/>
                </a:solidFill>
              </a:defRPr>
            </a:lvl1pPr>
            <a:lvl2pPr marL="558800" indent="0">
              <a:buNone/>
              <a:defRPr cap="all" baseline="0"/>
            </a:lvl2pPr>
            <a:lvl3pPr marL="1028700" indent="0">
              <a:buNone/>
              <a:defRPr cap="all" baseline="0"/>
            </a:lvl3pPr>
            <a:lvl4pPr marL="1498600" indent="0">
              <a:buNone/>
              <a:defRPr cap="all" baseline="0"/>
            </a:lvl4pPr>
            <a:lvl5pPr marL="1955800" indent="0">
              <a:buNone/>
              <a:defRPr cap="all" baseline="0"/>
            </a:lvl5pPr>
          </a:lstStyle>
          <a:p>
            <a:pPr lvl="0"/>
            <a:r>
              <a:rPr lang="en-US"/>
              <a:t>Click to edit subtitle of text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10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FF7B5-27EF-99F4-A200-01FE5C7B6ED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BBD5EB-02AD-4C60-1EB0-F7D3E8294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4" y="1474470"/>
            <a:ext cx="11350137" cy="4126230"/>
          </a:xfrm>
        </p:spPr>
        <p:txBody>
          <a:bodyPr/>
          <a:lstStyle>
            <a:lvl1pPr>
              <a:buClr>
                <a:schemeClr val="bg2"/>
              </a:buClr>
              <a:defRPr sz="2000">
                <a:solidFill>
                  <a:schemeClr val="accent2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chemeClr val="accent2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accent2"/>
                </a:solidFill>
              </a:defRPr>
            </a:lvl3pPr>
            <a:lvl4pPr>
              <a:buClr>
                <a:schemeClr val="bg2"/>
              </a:buClr>
              <a:defRPr sz="1400">
                <a:solidFill>
                  <a:schemeClr val="accent2"/>
                </a:solidFill>
              </a:defRPr>
            </a:lvl4pPr>
            <a:lvl5pPr>
              <a:buClr>
                <a:schemeClr val="bg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466616-D17A-8A5C-202C-353419CDE1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562" y="492941"/>
            <a:ext cx="11557000" cy="627199"/>
          </a:xfrm>
          <a:prstGeom prst="rect">
            <a:avLst/>
          </a:prstGeom>
          <a:solidFill>
            <a:srgbClr val="E1F4FC"/>
          </a:solidFill>
          <a:effectLst>
            <a:softEdge rad="0"/>
          </a:effectLst>
        </p:spPr>
        <p:txBody>
          <a:bodyPr anchor="ctr" anchorCtr="0">
            <a:noAutofit/>
          </a:bodyPr>
          <a:lstStyle>
            <a:lvl1pPr marL="76200" indent="0">
              <a:buNone/>
              <a:defRPr lang="en-US" sz="4000" b="1" i="0" u="none" strike="noStrike" cap="none" baseline="0" dirty="0" smtClean="0">
                <a:solidFill>
                  <a:schemeClr val="accent5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  <a:lvl2pPr marL="558800" indent="0">
              <a:buNone/>
              <a:defRPr/>
            </a:lvl2pPr>
            <a:lvl3pPr marL="1028700" indent="0">
              <a:buNone/>
              <a:defRPr/>
            </a:lvl3pPr>
            <a:lvl4pPr marL="1498600" indent="0">
              <a:buNone/>
              <a:defRPr/>
            </a:lvl4pPr>
            <a:lvl5pPr marL="195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0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FF7B5-27EF-99F4-A200-01FE5C7B6ED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BBD5EB-02AD-4C60-1EB0-F7D3E82942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011680"/>
            <a:ext cx="4023995" cy="3589020"/>
          </a:xfrm>
        </p:spPr>
        <p:txBody>
          <a:bodyPr/>
          <a:lstStyle>
            <a:lvl1pPr marL="76200" indent="0">
              <a:buClr>
                <a:schemeClr val="bg2"/>
              </a:buClr>
              <a:buNone/>
              <a:defRPr sz="1800">
                <a:solidFill>
                  <a:schemeClr val="accent2"/>
                </a:solidFill>
              </a:defRPr>
            </a:lvl1pPr>
            <a:lvl2pPr marL="558800" indent="0">
              <a:buClr>
                <a:schemeClr val="bg2"/>
              </a:buClr>
              <a:buNone/>
              <a:defRPr>
                <a:solidFill>
                  <a:schemeClr val="accent2"/>
                </a:solidFill>
              </a:defRPr>
            </a:lvl2pPr>
            <a:lvl3pPr marL="1028700" indent="0">
              <a:buClr>
                <a:schemeClr val="bg2"/>
              </a:buClr>
              <a:buNone/>
              <a:defRPr>
                <a:solidFill>
                  <a:schemeClr val="accent2"/>
                </a:solidFill>
              </a:defRPr>
            </a:lvl3pPr>
            <a:lvl4pPr marL="1498600" indent="0">
              <a:buClr>
                <a:schemeClr val="bg2"/>
              </a:buClr>
              <a:buNone/>
              <a:defRPr>
                <a:solidFill>
                  <a:schemeClr val="accent2"/>
                </a:solidFill>
              </a:defRPr>
            </a:lvl4pPr>
            <a:lvl5pPr marL="1955800" indent="0">
              <a:buClr>
                <a:schemeClr val="bg2"/>
              </a:buClr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466616-D17A-8A5C-202C-353419CDE1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562" y="492941"/>
            <a:ext cx="11557000" cy="627199"/>
          </a:xfrm>
          <a:prstGeom prst="rect">
            <a:avLst/>
          </a:prstGeom>
          <a:solidFill>
            <a:srgbClr val="E1F4FC"/>
          </a:solidFill>
          <a:effectLst>
            <a:softEdge rad="0"/>
          </a:effectLst>
        </p:spPr>
        <p:txBody>
          <a:bodyPr anchor="ctr" anchorCtr="0">
            <a:noAutofit/>
          </a:bodyPr>
          <a:lstStyle>
            <a:lvl1pPr marL="76200" indent="0">
              <a:buNone/>
              <a:defRPr lang="en-US" sz="4000" b="1" i="0" u="none" strike="noStrike" cap="none" baseline="0" dirty="0" smtClean="0">
                <a:solidFill>
                  <a:schemeClr val="accent5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  <a:lvl2pPr marL="558800" indent="0">
              <a:buNone/>
              <a:defRPr/>
            </a:lvl2pPr>
            <a:lvl3pPr marL="1028700" indent="0">
              <a:buNone/>
              <a:defRPr/>
            </a:lvl3pPr>
            <a:lvl4pPr marL="1498600" indent="0">
              <a:buNone/>
              <a:defRPr/>
            </a:lvl4pPr>
            <a:lvl5pPr marL="195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23B2E-3267-0BA7-738E-AFC4B3903F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439863"/>
            <a:ext cx="4024313" cy="457200"/>
          </a:xfrm>
          <a:prstGeom prst="homePlate">
            <a:avLst/>
          </a:prstGeom>
          <a:solidFill>
            <a:schemeClr val="accent5"/>
          </a:solidFill>
        </p:spPr>
        <p:txBody>
          <a:bodyPr/>
          <a:lstStyle>
            <a:lvl1pPr marL="76200" indent="0">
              <a:buNone/>
              <a:defRPr b="1">
                <a:solidFill>
                  <a:schemeClr val="bg1"/>
                </a:solidFill>
              </a:defRPr>
            </a:lvl1pPr>
            <a:lvl2pPr marL="558800" indent="0">
              <a:buNone/>
              <a:defRPr/>
            </a:lvl2pPr>
            <a:lvl3pPr marL="1028700" indent="0">
              <a:buNone/>
              <a:defRPr/>
            </a:lvl3pPr>
            <a:lvl4pPr marL="1498600" indent="0">
              <a:buNone/>
              <a:defRPr/>
            </a:lvl4pPr>
            <a:lvl5pPr marL="1955800" indent="0">
              <a:buNone/>
              <a:defRPr/>
            </a:lvl5pPr>
          </a:lstStyle>
          <a:p>
            <a:pPr lvl="0"/>
            <a:r>
              <a:rPr lang="en-US"/>
              <a:t>Click to edit Figure title</a:t>
            </a:r>
            <a:endParaRPr lang="en-IE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459717-D906-C7FE-7A39-95ED81D2945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777740" y="1531938"/>
            <a:ext cx="6934835" cy="4068762"/>
          </a:xfr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30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AADC-D98B-B386-9177-930202D7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EE82A-F190-C93F-8E61-1D7D712D6BE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circle with a quote mark&#10;&#10;Description automatically generated">
            <a:extLst>
              <a:ext uri="{FF2B5EF4-FFF2-40B4-BE49-F238E27FC236}">
                <a16:creationId xmlns:a16="http://schemas.microsoft.com/office/drawing/2014/main" id="{4BCE643D-D379-23A0-01AB-46142AEAE4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2"/>
          <a:stretch/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43C1D-C382-EFA4-7871-7A5247A9D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001" y="1393824"/>
            <a:ext cx="7855573" cy="2740555"/>
          </a:xfrm>
        </p:spPr>
        <p:txBody>
          <a:bodyPr/>
          <a:lstStyle>
            <a:lvl1pPr>
              <a:defRPr sz="3200" b="1" i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Quote text</a:t>
            </a:r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9BA79-1A31-A232-FCD0-6E9E22F08C4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5E479E-69C4-780A-67CF-49A20203B2D8}"/>
              </a:ext>
            </a:extLst>
          </p:cNvPr>
          <p:cNvGrpSpPr/>
          <p:nvPr userDrawn="1"/>
        </p:nvGrpSpPr>
        <p:grpSpPr>
          <a:xfrm>
            <a:off x="9868752" y="6045988"/>
            <a:ext cx="1715733" cy="450423"/>
            <a:chOff x="9868752" y="6045988"/>
            <a:chExt cx="1715733" cy="450423"/>
          </a:xfrm>
        </p:grpSpPr>
        <p:pic>
          <p:nvPicPr>
            <p:cNvPr id="7" name="Google Shape;13;p21" descr="European Commission">
              <a:extLst>
                <a:ext uri="{FF2B5EF4-FFF2-40B4-BE49-F238E27FC236}">
                  <a16:creationId xmlns:a16="http://schemas.microsoft.com/office/drawing/2014/main" id="{32AEE6D2-BC9D-123C-65BE-6218F680244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68752" y="6045988"/>
              <a:ext cx="1715733" cy="450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CAC760-AA26-8F4C-3DAE-70B38203A854}"/>
                </a:ext>
              </a:extLst>
            </p:cNvPr>
            <p:cNvSpPr/>
            <p:nvPr userDrawn="1"/>
          </p:nvSpPr>
          <p:spPr>
            <a:xfrm>
              <a:off x="11562885" y="6232698"/>
              <a:ext cx="21600" cy="262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43F35F-9072-16A5-87ED-1B8AB22F3B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25" y="5436092"/>
            <a:ext cx="7854950" cy="233363"/>
          </a:xfrm>
        </p:spPr>
        <p:txBody>
          <a:bodyPr lIns="0"/>
          <a:lstStyle>
            <a:lvl1pPr marL="76200" indent="0">
              <a:buNone/>
              <a:defRPr lang="en-IE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fr-BE"/>
              <a:t>Name </a:t>
            </a:r>
            <a:r>
              <a:rPr lang="fr-BE" err="1"/>
              <a:t>Name</a:t>
            </a:r>
            <a:r>
              <a:rPr lang="fr-BE"/>
              <a:t> </a:t>
            </a:r>
            <a:r>
              <a:rPr lang="fr-BE" err="1"/>
              <a:t>Name</a:t>
            </a:r>
            <a:endParaRPr lang="en-IE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52BAE1-4ECE-520A-FF0C-F1B2B733EB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26" y="5807069"/>
            <a:ext cx="5403612" cy="477837"/>
          </a:xfrm>
        </p:spPr>
        <p:txBody>
          <a:bodyPr/>
          <a:lstStyle>
            <a:lvl1pPr marL="76200" indent="0">
              <a:buNone/>
              <a:defRPr lang="en-US" sz="1400" b="0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8800" indent="0">
              <a:buNone/>
              <a:defRPr lang="en-US" sz="1400" b="0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indent="0">
              <a:buNone/>
              <a:defRPr lang="en-US" sz="1400" b="0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98600" indent="0">
              <a:buNone/>
              <a:defRPr lang="en-US" sz="1400" b="0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55800" indent="0">
              <a:buNone/>
              <a:defRPr lang="en-IE" sz="1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/>
              <a:t>Click to edit Profession title</a:t>
            </a:r>
            <a:endParaRPr lang="en-IE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10F7598-0AB4-3068-9748-60F02D73DE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600" y="1268731"/>
            <a:ext cx="3647113" cy="5716270"/>
          </a:xfrm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25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3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891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479425" y="482860"/>
            <a:ext cx="1123315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479425" y="1825625"/>
            <a:ext cx="1123315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CEE097-C2C9-57C9-8A71-5864BC8E49ED}"/>
              </a:ext>
            </a:extLst>
          </p:cNvPr>
          <p:cNvGrpSpPr/>
          <p:nvPr userDrawn="1"/>
        </p:nvGrpSpPr>
        <p:grpSpPr>
          <a:xfrm>
            <a:off x="9868752" y="6045988"/>
            <a:ext cx="1715733" cy="450423"/>
            <a:chOff x="9868752" y="6045988"/>
            <a:chExt cx="1715733" cy="450423"/>
          </a:xfrm>
        </p:grpSpPr>
        <p:pic>
          <p:nvPicPr>
            <p:cNvPr id="13" name="Google Shape;13;p21" descr="European Commission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868752" y="6045988"/>
              <a:ext cx="1715733" cy="450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8616676-1219-E852-87C2-7D15D2990360}"/>
                </a:ext>
              </a:extLst>
            </p:cNvPr>
            <p:cNvSpPr/>
            <p:nvPr userDrawn="1"/>
          </p:nvSpPr>
          <p:spPr>
            <a:xfrm>
              <a:off x="11562885" y="6232698"/>
              <a:ext cx="21600" cy="262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1" r:id="rId3"/>
    <p:sldLayoutId id="2147483652" r:id="rId4"/>
    <p:sldLayoutId id="2147483656" r:id="rId5"/>
    <p:sldLayoutId id="2147483654" r:id="rId6"/>
    <p:sldLayoutId id="2147483653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accent5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chemeClr val="accent2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svg"/><Relationship Id="rId18" Type="http://schemas.openxmlformats.org/officeDocument/2006/relationships/image" Target="../media/image52.png"/><Relationship Id="rId3" Type="http://schemas.openxmlformats.org/officeDocument/2006/relationships/hyperlink" Target="https://op.europa.eu/s/zJBn" TargetMode="External"/><Relationship Id="rId21" Type="http://schemas.openxmlformats.org/officeDocument/2006/relationships/image" Target="../media/image54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hyperlink" Target="https://www.linkedin.com/showcase/european-commission-joint-research-centre/" TargetMode="External"/><Relationship Id="rId2" Type="http://schemas.openxmlformats.org/officeDocument/2006/relationships/hyperlink" Target="https://europa.eu/!NMb6Jv" TargetMode="External"/><Relationship Id="rId16" Type="http://schemas.openxmlformats.org/officeDocument/2006/relationships/image" Target="../media/image51.svg"/><Relationship Id="rId20" Type="http://schemas.openxmlformats.org/officeDocument/2006/relationships/hyperlink" Target="https://bsky.app/profile/ec.europa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hyperlink" Target="https://www.facebook.com/EUScienceInnov" TargetMode="External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19" Type="http://schemas.openxmlformats.org/officeDocument/2006/relationships/image" Target="../media/image53.svg"/><Relationship Id="rId4" Type="http://schemas.openxmlformats.org/officeDocument/2006/relationships/hyperlink" Target="https://op.europa.eu/s/zJBo" TargetMode="External"/><Relationship Id="rId9" Type="http://schemas.openxmlformats.org/officeDocument/2006/relationships/image" Target="../media/image46.png"/><Relationship Id="rId14" Type="http://schemas.openxmlformats.org/officeDocument/2006/relationships/hyperlink" Target="https://www.instagram.com/eu_science/" TargetMode="External"/><Relationship Id="rId22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6E23B-126C-2812-E94F-A77312FB78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214" y="1545017"/>
            <a:ext cx="10660126" cy="1716059"/>
          </a:xfrm>
        </p:spPr>
        <p:txBody>
          <a:bodyPr/>
          <a:lstStyle/>
          <a:p>
            <a:pPr algn="ctr"/>
            <a:r>
              <a:rPr lang="en-US" sz="3600">
                <a:latin typeface="EC Square Sans Pro"/>
              </a:rPr>
              <a:t>EU-funded research and innovation informing </a:t>
            </a:r>
            <a:r>
              <a:rPr lang="en-US" sz="3600" dirty="0">
                <a:latin typeface="EC Square Sans Pro"/>
              </a:rPr>
              <a:t>evidence-based action to reduce the impacts of pollution on human health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2C9AD-94C6-8AAA-1F8B-87140E7C23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6915" y="5549273"/>
            <a:ext cx="2522726" cy="481207"/>
          </a:xfrm>
        </p:spPr>
        <p:txBody>
          <a:bodyPr/>
          <a:lstStyle/>
          <a:p>
            <a:pPr algn="l"/>
            <a:r>
              <a:rPr lang="en-US" sz="1800" i="1">
                <a:solidFill>
                  <a:schemeClr val="accent2"/>
                </a:solidFill>
                <a:latin typeface="EC Square Sans Pro"/>
              </a:rPr>
              <a:t>Kick off Meeting of the  </a:t>
            </a:r>
            <a:r>
              <a:rPr lang="en-US" sz="1800" i="1" err="1">
                <a:solidFill>
                  <a:schemeClr val="accent2"/>
                </a:solidFill>
                <a:latin typeface="EC Square Sans Pro"/>
              </a:rPr>
              <a:t>ExpoHealthNet</a:t>
            </a:r>
            <a:r>
              <a:rPr lang="en-US" sz="1800" i="1">
                <a:solidFill>
                  <a:schemeClr val="accent2"/>
                </a:solidFill>
                <a:latin typeface="EC Square Sans Pro"/>
              </a:rPr>
              <a:t>  Cluster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B48350-3676-3C99-D0D2-837849950C40}"/>
              </a:ext>
            </a:extLst>
          </p:cNvPr>
          <p:cNvSpPr txBox="1">
            <a:spLocks/>
          </p:cNvSpPr>
          <p:nvPr/>
        </p:nvSpPr>
        <p:spPr>
          <a:xfrm>
            <a:off x="6517174" y="3848890"/>
            <a:ext cx="4249578" cy="102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accent2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99C700"/>
              </a:buClr>
              <a:defRPr/>
            </a:pPr>
            <a:r>
              <a:rPr lang="en-IE" sz="1650">
                <a:solidFill>
                  <a:schemeClr val="tx1">
                    <a:lumMod val="50000"/>
                  </a:schemeClr>
                </a:solidFill>
                <a:latin typeface="EC Square Sans Pro"/>
              </a:rPr>
              <a:t>Rita Araujo</a:t>
            </a:r>
            <a:endParaRPr kumimoji="0" lang="en-IE" sz="165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EC Square Sans Pro" panose="020B0506040000020004" pitchFamily="34" charset="0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700"/>
              </a:buClr>
              <a:buSzPts val="4000"/>
              <a:buFont typeface="Arial"/>
              <a:buNone/>
              <a:tabLst/>
              <a:defRPr/>
            </a:pPr>
            <a:r>
              <a:rPr lang="en-IE" sz="1650" b="0">
                <a:solidFill>
                  <a:schemeClr val="tx1">
                    <a:lumMod val="75000"/>
                  </a:schemeClr>
                </a:solidFill>
                <a:latin typeface="EC Square Sans Pro Light"/>
              </a:rPr>
              <a:t>Health Innovations &amp; Ecosystems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700"/>
              </a:buClr>
              <a:buSzPts val="4000"/>
              <a:buFont typeface="Arial"/>
              <a:buNone/>
              <a:tabLst/>
              <a:defRPr/>
            </a:pPr>
            <a:r>
              <a:rPr kumimoji="0" lang="en-IE" sz="1650" b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EC Square Sans Pro Light" panose="020B0506000000020004" pitchFamily="34" charset="0"/>
                <a:cs typeface="Arial"/>
                <a:sym typeface="Arial"/>
              </a:rPr>
              <a:t>DG Research and Innovation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C700"/>
              </a:buClr>
              <a:buSzPts val="4000"/>
              <a:buFont typeface="Arial"/>
              <a:buNone/>
              <a:tabLst/>
              <a:defRPr/>
            </a:pPr>
            <a:r>
              <a:rPr kumimoji="0" lang="en-IE" sz="1650" b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EC Square Sans Pro Light" panose="020B0506000000020004" pitchFamily="34" charset="0"/>
                <a:cs typeface="Arial"/>
                <a:sym typeface="Arial"/>
              </a:rPr>
              <a:t>European Commission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8F8FC93-C1A7-FFCD-9C66-B1433D6E10CD}"/>
              </a:ext>
            </a:extLst>
          </p:cNvPr>
          <p:cNvSpPr txBox="1">
            <a:spLocks/>
          </p:cNvSpPr>
          <p:nvPr/>
        </p:nvSpPr>
        <p:spPr>
          <a:xfrm>
            <a:off x="8796915" y="6311804"/>
            <a:ext cx="297180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6200" marR="0" lvl="0" indent="0" algn="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500">
                <a:latin typeface="EC Square Sans Pro"/>
              </a:rPr>
              <a:t>25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42004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8F9E1-0BA0-A794-C4C9-B1736CB67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070E2-6CE3-7E2D-09F9-108B0AE08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1CFECA2-A3A0-B3A3-CA53-A0E220BB955E}"/>
              </a:ext>
            </a:extLst>
          </p:cNvPr>
          <p:cNvSpPr txBox="1">
            <a:spLocks/>
          </p:cNvSpPr>
          <p:nvPr/>
        </p:nvSpPr>
        <p:spPr>
          <a:xfrm>
            <a:off x="486293" y="353734"/>
            <a:ext cx="10546891" cy="717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Pillar II: Competitiveness and Society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F49F291-DE9F-9B97-EB51-E6264A4ED408}"/>
              </a:ext>
            </a:extLst>
          </p:cNvPr>
          <p:cNvSpPr txBox="1">
            <a:spLocks/>
          </p:cNvSpPr>
          <p:nvPr/>
        </p:nvSpPr>
        <p:spPr>
          <a:xfrm>
            <a:off x="838200" y="2257077"/>
            <a:ext cx="7041204" cy="381324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Indicative budget :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€75.9 billion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of which: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34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€68.3 billion for ‘Competitiveness’:</a:t>
            </a:r>
          </a:p>
          <a:p>
            <a:pPr marL="108585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D34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€25.3 billion for ‘Clean Transition and Industrial Decarbonisation’</a:t>
            </a:r>
          </a:p>
          <a:p>
            <a:pPr marL="108585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D34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D34E"/>
                </a:highlight>
                <a:uLnTx/>
                <a:uFillTx/>
                <a:latin typeface="Arial"/>
                <a:ea typeface="+mn-ea"/>
                <a:cs typeface="+mn-cs"/>
                <a:sym typeface="Arial"/>
              </a:rPr>
              <a:t>€19.7 billion for ‘Health, Biotech, Agriculture and Bioeconomy’</a:t>
            </a:r>
          </a:p>
          <a:p>
            <a:pPr marL="108585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D34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€16.9 billion for ‘Digital Leadership’</a:t>
            </a:r>
          </a:p>
          <a:p>
            <a:pPr marL="108585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D34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€6.4 billion for ‘Resilience and Security, Defence Industry and Space’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34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€7.6 billion for ‘Society’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D6481-89CE-C320-CD8F-4C7CAC1E09DB}"/>
              </a:ext>
            </a:extLst>
          </p:cNvPr>
          <p:cNvSpPr txBox="1"/>
          <p:nvPr/>
        </p:nvSpPr>
        <p:spPr>
          <a:xfrm>
            <a:off x="838200" y="1423722"/>
            <a:ext cx="6703337" cy="727059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900430" algn="l"/>
                <a:tab pos="1260475" algn="l"/>
                <a:tab pos="1620520" algn="l"/>
                <a:tab pos="1980565" algn="l"/>
                <a:tab pos="2700655" algn="l"/>
                <a:tab pos="3780790" algn="l"/>
                <a:tab pos="5220970" algn="l"/>
                <a:tab pos="7021195" algn="r"/>
              </a:tabLst>
              <a:defRPr/>
            </a:pPr>
            <a:r>
              <a:rPr kumimoji="0" lang="en-IE" sz="2000" b="0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Arial"/>
              </a:rPr>
              <a:t>Pillar II </a:t>
            </a:r>
            <a:r>
              <a:rPr kumimoji="0" lang="en-GB" sz="2000" b="0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Verdana" panose="020B0604030504040204" pitchFamily="34" charset="0"/>
                <a:sym typeface="Arial"/>
              </a:rPr>
              <a:t>aims to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support collaborative research and innovation in areas of high societal impact.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92BC1-F7EE-A651-34D9-DE575ABA4C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77" r="50000" b="4304"/>
          <a:stretch/>
        </p:blipFill>
        <p:spPr>
          <a:xfrm>
            <a:off x="8807570" y="935603"/>
            <a:ext cx="2300377" cy="49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7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4471-7CC8-10CD-C0CA-C7FA29E827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EC Square Sans Pro" panose="020B0506040000020004" pitchFamily="34" charset="0"/>
              </a:rPr>
              <a:t>11</a:t>
            </a:fld>
            <a:endParaRPr lang="en-GB">
              <a:latin typeface="EC Square Sans Pro" panose="020B05060400000200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FDFF690-247E-A5A9-4A6A-D0C33B24E254}"/>
              </a:ext>
            </a:extLst>
          </p:cNvPr>
          <p:cNvGrpSpPr/>
          <p:nvPr/>
        </p:nvGrpSpPr>
        <p:grpSpPr>
          <a:xfrm>
            <a:off x="702626" y="1121923"/>
            <a:ext cx="11008092" cy="5570515"/>
            <a:chOff x="486383" y="359923"/>
            <a:chExt cx="11008092" cy="557051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F8AF65-DDA7-06A7-20EC-938A5BFAB111}"/>
                </a:ext>
              </a:extLst>
            </p:cNvPr>
            <p:cNvSpPr/>
            <p:nvPr/>
          </p:nvSpPr>
          <p:spPr>
            <a:xfrm>
              <a:off x="486383" y="359923"/>
              <a:ext cx="9221821" cy="2684834"/>
            </a:xfrm>
            <a:prstGeom prst="roundRect">
              <a:avLst>
                <a:gd name="adj" fmla="val 10145"/>
              </a:avLst>
            </a:prstGeom>
            <a:solidFill>
              <a:srgbClr val="50AF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0351BC-32C4-3A2F-59FE-5204F334A9B9}"/>
                </a:ext>
              </a:extLst>
            </p:cNvPr>
            <p:cNvSpPr/>
            <p:nvPr/>
          </p:nvSpPr>
          <p:spPr>
            <a:xfrm>
              <a:off x="507458" y="3245604"/>
              <a:ext cx="10987017" cy="2684834"/>
            </a:xfrm>
            <a:prstGeom prst="roundRect">
              <a:avLst>
                <a:gd name="adj" fmla="val 10145"/>
              </a:avLst>
            </a:prstGeom>
            <a:solidFill>
              <a:srgbClr val="D06E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AF8456C-8C20-B6F8-ACB3-605C38B9A5C3}"/>
                </a:ext>
              </a:extLst>
            </p:cNvPr>
            <p:cNvSpPr/>
            <p:nvPr/>
          </p:nvSpPr>
          <p:spPr>
            <a:xfrm>
              <a:off x="2907700" y="546028"/>
              <a:ext cx="2096310" cy="101312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4CD179-C83D-3372-2A78-86A7359DDE20}"/>
                </a:ext>
              </a:extLst>
            </p:cNvPr>
            <p:cNvSpPr txBox="1"/>
            <p:nvPr/>
          </p:nvSpPr>
          <p:spPr>
            <a:xfrm>
              <a:off x="697524" y="594668"/>
              <a:ext cx="1903754" cy="22467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IE" sz="2800" b="1">
                  <a:solidFill>
                    <a:schemeClr val="bg1"/>
                  </a:solidFill>
                  <a:latin typeface="EC Square Sans Pro"/>
                </a:rPr>
                <a:t>E,C&amp;H Clusters under Horizon 2020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AFE0DD-BD86-0ED6-D329-43C8062FC830}"/>
                </a:ext>
              </a:extLst>
            </p:cNvPr>
            <p:cNvSpPr txBox="1"/>
            <p:nvPr/>
          </p:nvSpPr>
          <p:spPr>
            <a:xfrm>
              <a:off x="3166727" y="550299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EURION</a:t>
              </a:r>
              <a:endParaRPr lang="en-IE">
                <a:solidFill>
                  <a:schemeClr val="accent2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6AC25C-1421-2244-CFE2-0C977CEE6C45}"/>
                </a:ext>
              </a:extLst>
            </p:cNvPr>
            <p:cNvSpPr txBox="1"/>
            <p:nvPr/>
          </p:nvSpPr>
          <p:spPr>
            <a:xfrm>
              <a:off x="3252654" y="966589"/>
              <a:ext cx="1731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Endocrine disruptors</a:t>
              </a:r>
            </a:p>
            <a:p>
              <a:pPr algn="ctr"/>
              <a:r>
                <a:rPr lang="en-IE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(49 million EUR)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657ECB-046A-957E-0D1E-18A7255F0F3A}"/>
                </a:ext>
              </a:extLst>
            </p:cNvPr>
            <p:cNvSpPr txBox="1"/>
            <p:nvPr/>
          </p:nvSpPr>
          <p:spPr>
            <a:xfrm>
              <a:off x="5205048" y="545754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EHEN</a:t>
              </a:r>
              <a:endParaRPr lang="en-IE">
                <a:solidFill>
                  <a:schemeClr val="accent2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596FE6-332C-65BF-D581-AA0654DF9D86}"/>
                </a:ext>
              </a:extLst>
            </p:cNvPr>
            <p:cNvSpPr txBox="1"/>
            <p:nvPr/>
          </p:nvSpPr>
          <p:spPr>
            <a:xfrm>
              <a:off x="5290975" y="962044"/>
              <a:ext cx="1731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Human exposome</a:t>
              </a:r>
            </a:p>
            <a:p>
              <a:pPr algn="ctr"/>
              <a:r>
                <a:rPr lang="en-IE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(105 million EUR)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FA12F0-EF60-843E-DFA4-98B83ABE3E98}"/>
                </a:ext>
              </a:extLst>
            </p:cNvPr>
            <p:cNvSpPr txBox="1"/>
            <p:nvPr/>
          </p:nvSpPr>
          <p:spPr>
            <a:xfrm>
              <a:off x="7159062" y="545754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CUSP</a:t>
              </a:r>
              <a:endParaRPr lang="en-IE">
                <a:solidFill>
                  <a:schemeClr val="accent2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B686C0-AE77-CDA3-F84C-5E57F1F9D584}"/>
                </a:ext>
              </a:extLst>
            </p:cNvPr>
            <p:cNvSpPr txBox="1"/>
            <p:nvPr/>
          </p:nvSpPr>
          <p:spPr>
            <a:xfrm>
              <a:off x="7244989" y="962044"/>
              <a:ext cx="1731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MNPs and health</a:t>
              </a:r>
            </a:p>
            <a:p>
              <a:pPr algn="ctr"/>
              <a:r>
                <a:rPr lang="en-IE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(30 million EUR)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D7DE12-B85D-7809-7F2D-10D16007DAEC}"/>
                </a:ext>
              </a:extLst>
            </p:cNvPr>
            <p:cNvSpPr txBox="1"/>
            <p:nvPr/>
          </p:nvSpPr>
          <p:spPr>
            <a:xfrm>
              <a:off x="3109984" y="1749666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UHC</a:t>
              </a:r>
              <a:endParaRPr lang="en-IE">
                <a:solidFill>
                  <a:schemeClr val="accent2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555CCE-A37D-7D0C-DEEB-1438121F7EB0}"/>
                </a:ext>
              </a:extLst>
            </p:cNvPr>
            <p:cNvSpPr txBox="1"/>
            <p:nvPr/>
          </p:nvSpPr>
          <p:spPr>
            <a:xfrm>
              <a:off x="3195911" y="2165956"/>
              <a:ext cx="1731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Urban Health</a:t>
              </a:r>
            </a:p>
            <a:p>
              <a:pPr algn="ctr"/>
              <a:r>
                <a:rPr lang="en-IE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(30 million EUR)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2F51E6-39B2-B2B0-9D71-453726E8F735}"/>
                </a:ext>
              </a:extLst>
            </p:cNvPr>
            <p:cNvSpPr txBox="1"/>
            <p:nvPr/>
          </p:nvSpPr>
          <p:spPr>
            <a:xfrm>
              <a:off x="5220390" y="1749666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Green Deal</a:t>
              </a:r>
              <a:endParaRPr lang="en-IE">
                <a:solidFill>
                  <a:schemeClr val="accent2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6A0E93-0E85-270C-6321-F655FAD21A28}"/>
                </a:ext>
              </a:extLst>
            </p:cNvPr>
            <p:cNvSpPr txBox="1"/>
            <p:nvPr/>
          </p:nvSpPr>
          <p:spPr>
            <a:xfrm>
              <a:off x="5306317" y="2165956"/>
              <a:ext cx="17318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Persistent chemicals, PFAS, Zero Pollution</a:t>
              </a:r>
            </a:p>
            <a:p>
              <a:pPr algn="ctr"/>
              <a:r>
                <a:rPr lang="en-IE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(51 million EUR)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D880A3-222D-212A-1BF9-A692E559125A}"/>
                </a:ext>
              </a:extLst>
            </p:cNvPr>
            <p:cNvSpPr txBox="1"/>
            <p:nvPr/>
          </p:nvSpPr>
          <p:spPr>
            <a:xfrm>
              <a:off x="7184131" y="1760655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ASPIS</a:t>
              </a:r>
              <a:endParaRPr lang="en-IE">
                <a:solidFill>
                  <a:schemeClr val="accent2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10DAEC-04A8-D19A-15D3-376F589241F5}"/>
                </a:ext>
              </a:extLst>
            </p:cNvPr>
            <p:cNvSpPr txBox="1"/>
            <p:nvPr/>
          </p:nvSpPr>
          <p:spPr>
            <a:xfrm>
              <a:off x="7270058" y="2176945"/>
              <a:ext cx="1731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NAMs</a:t>
              </a:r>
            </a:p>
            <a:p>
              <a:pPr algn="ctr"/>
              <a:r>
                <a:rPr lang="en-IE">
                  <a:solidFill>
                    <a:schemeClr val="accent2"/>
                  </a:solidFill>
                  <a:latin typeface="EC Square Sans Pro" panose="020B0506040000020004" pitchFamily="34" charset="0"/>
                </a:rPr>
                <a:t>(60 million EUR)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AA2F12-DB4B-200D-5221-BF3D22F98A71}"/>
                </a:ext>
              </a:extLst>
            </p:cNvPr>
            <p:cNvSpPr txBox="1"/>
            <p:nvPr/>
          </p:nvSpPr>
          <p:spPr>
            <a:xfrm>
              <a:off x="697524" y="3464636"/>
              <a:ext cx="1903754" cy="224676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IE" sz="2800" b="1">
                  <a:solidFill>
                    <a:schemeClr val="bg1"/>
                  </a:solidFill>
                  <a:latin typeface="EC Square Sans Pro"/>
                </a:rPr>
                <a:t>E,C&amp;H Clusters under Horizon Europe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282439-A831-2006-6948-48ACBE1605D2}"/>
                </a:ext>
              </a:extLst>
            </p:cNvPr>
            <p:cNvSpPr txBox="1"/>
            <p:nvPr/>
          </p:nvSpPr>
          <p:spPr>
            <a:xfrm>
              <a:off x="2152186" y="3368137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IDEAL</a:t>
              </a:r>
              <a:endParaRPr lang="en-IE">
                <a:solidFill>
                  <a:schemeClr val="accent5">
                    <a:lumMod val="50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9912B4-B26B-5D71-B1A9-2E165B4E7E51}"/>
                </a:ext>
              </a:extLst>
            </p:cNvPr>
            <p:cNvSpPr txBox="1"/>
            <p:nvPr/>
          </p:nvSpPr>
          <p:spPr>
            <a:xfrm>
              <a:off x="2238113" y="3784427"/>
              <a:ext cx="17318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Indoor air quality and health</a:t>
              </a:r>
            </a:p>
            <a:p>
              <a:pPr algn="ctr"/>
              <a:r>
                <a:rPr lang="en-IE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(47 million EUR)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4CD0B0-9C1B-F65B-AA02-1485BB881004}"/>
                </a:ext>
              </a:extLst>
            </p:cNvPr>
            <p:cNvSpPr txBox="1"/>
            <p:nvPr/>
          </p:nvSpPr>
          <p:spPr>
            <a:xfrm>
              <a:off x="4190507" y="3363592"/>
              <a:ext cx="2658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Climate-Health</a:t>
              </a:r>
              <a:endParaRPr lang="en-IE">
                <a:solidFill>
                  <a:schemeClr val="accent5">
                    <a:lumMod val="50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16A0DC-BF7D-9F82-1E01-B1EAEA05D83D}"/>
                </a:ext>
              </a:extLst>
            </p:cNvPr>
            <p:cNvSpPr txBox="1"/>
            <p:nvPr/>
          </p:nvSpPr>
          <p:spPr>
            <a:xfrm>
              <a:off x="4205850" y="3779882"/>
              <a:ext cx="2642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Climate change and health</a:t>
              </a:r>
            </a:p>
            <a:p>
              <a:pPr algn="ctr"/>
              <a:r>
                <a:rPr lang="en-IE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(59 million EUR)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BC828B-B92D-5B08-95B6-D5AC470D03A1}"/>
                </a:ext>
              </a:extLst>
            </p:cNvPr>
            <p:cNvSpPr txBox="1"/>
            <p:nvPr/>
          </p:nvSpPr>
          <p:spPr>
            <a:xfrm>
              <a:off x="8953442" y="3373320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METEOR</a:t>
              </a:r>
              <a:endParaRPr lang="en-IE">
                <a:solidFill>
                  <a:schemeClr val="accent5">
                    <a:lumMod val="50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E8CFA6-3CCD-A729-7003-0FF607A70731}"/>
                </a:ext>
              </a:extLst>
            </p:cNvPr>
            <p:cNvSpPr txBox="1"/>
            <p:nvPr/>
          </p:nvSpPr>
          <p:spPr>
            <a:xfrm>
              <a:off x="9039369" y="3789610"/>
              <a:ext cx="17318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Health-related costs of pollution</a:t>
              </a:r>
            </a:p>
            <a:p>
              <a:pPr algn="ctr"/>
              <a:r>
                <a:rPr lang="en-IE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(20 million EUR)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652A9D-9680-32A0-34AB-3401B231D9F9}"/>
                </a:ext>
              </a:extLst>
            </p:cNvPr>
            <p:cNvSpPr txBox="1"/>
            <p:nvPr/>
          </p:nvSpPr>
          <p:spPr>
            <a:xfrm>
              <a:off x="2377040" y="4616148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ENKORE</a:t>
              </a:r>
              <a:endParaRPr lang="en-IE">
                <a:solidFill>
                  <a:schemeClr val="accent5">
                    <a:lumMod val="50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2E878A-7533-060A-9379-7AB3A059A604}"/>
                </a:ext>
              </a:extLst>
            </p:cNvPr>
            <p:cNvSpPr txBox="1"/>
            <p:nvPr/>
          </p:nvSpPr>
          <p:spPr>
            <a:xfrm>
              <a:off x="2462967" y="5032438"/>
              <a:ext cx="17318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Endocrine disruptors and health</a:t>
              </a:r>
            </a:p>
            <a:p>
              <a:pPr algn="ctr"/>
              <a:r>
                <a:rPr lang="en-IE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(36 million EUR)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153DF5-0100-7843-11BB-CA2F0C6CAC1C}"/>
                </a:ext>
              </a:extLst>
            </p:cNvPr>
            <p:cNvSpPr txBox="1"/>
            <p:nvPr/>
          </p:nvSpPr>
          <p:spPr>
            <a:xfrm>
              <a:off x="6987705" y="3365428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CLUE-H</a:t>
              </a:r>
              <a:endParaRPr lang="en-IE">
                <a:solidFill>
                  <a:schemeClr val="accent5">
                    <a:lumMod val="50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6AA6D1-1FB2-C704-AC3F-9A466AB68634}"/>
                </a:ext>
              </a:extLst>
            </p:cNvPr>
            <p:cNvSpPr txBox="1"/>
            <p:nvPr/>
          </p:nvSpPr>
          <p:spPr>
            <a:xfrm>
              <a:off x="7073632" y="3781718"/>
              <a:ext cx="1731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EMFs and health</a:t>
              </a:r>
            </a:p>
            <a:p>
              <a:pPr algn="ctr"/>
              <a:r>
                <a:rPr lang="en-IE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(29 million EUR)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028FDBA-CD1D-E13E-93DE-04DC259E2E00}"/>
                </a:ext>
              </a:extLst>
            </p:cNvPr>
            <p:cNvSpPr txBox="1"/>
            <p:nvPr/>
          </p:nvSpPr>
          <p:spPr>
            <a:xfrm>
              <a:off x="4280794" y="4616148"/>
              <a:ext cx="2441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WISEWORK-C</a:t>
              </a:r>
              <a:endParaRPr lang="en-IE">
                <a:solidFill>
                  <a:schemeClr val="accent5">
                    <a:lumMod val="50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276E25-0D74-22DC-C246-4A6560897449}"/>
                </a:ext>
              </a:extLst>
            </p:cNvPr>
            <p:cNvSpPr txBox="1"/>
            <p:nvPr/>
          </p:nvSpPr>
          <p:spPr>
            <a:xfrm>
              <a:off x="4280793" y="5032438"/>
              <a:ext cx="244139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Post-pandemic workplaces and occupational health</a:t>
              </a:r>
            </a:p>
            <a:p>
              <a:pPr algn="ctr"/>
              <a:r>
                <a:rPr lang="en-IE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(28 million EUR)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033915-5182-C052-F7B5-BB21C65B6495}"/>
                </a:ext>
              </a:extLst>
            </p:cNvPr>
            <p:cNvSpPr txBox="1"/>
            <p:nvPr/>
          </p:nvSpPr>
          <p:spPr>
            <a:xfrm>
              <a:off x="6670185" y="4616148"/>
              <a:ext cx="1903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PHC</a:t>
              </a:r>
              <a:endParaRPr lang="en-IE">
                <a:solidFill>
                  <a:schemeClr val="accent5">
                    <a:lumMod val="50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4671B3A-F521-0FEE-4B84-D9B45F027506}"/>
                </a:ext>
              </a:extLst>
            </p:cNvPr>
            <p:cNvSpPr txBox="1"/>
            <p:nvPr/>
          </p:nvSpPr>
          <p:spPr>
            <a:xfrm>
              <a:off x="6756112" y="5032438"/>
              <a:ext cx="1731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Planetary health</a:t>
              </a:r>
            </a:p>
            <a:p>
              <a:pPr algn="ctr"/>
              <a:r>
                <a:rPr lang="en-IE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(31 million EUR)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2A465D-E120-8AB6-35C0-18F4A88A05A2}"/>
                </a:ext>
              </a:extLst>
            </p:cNvPr>
            <p:cNvSpPr txBox="1"/>
            <p:nvPr/>
          </p:nvSpPr>
          <p:spPr>
            <a:xfrm>
              <a:off x="8507096" y="4616148"/>
              <a:ext cx="2757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800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EXPOHEALTHNET</a:t>
              </a:r>
              <a:endParaRPr lang="en-IE">
                <a:solidFill>
                  <a:schemeClr val="accent5">
                    <a:lumMod val="50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15F6C7-2C85-F0FE-C12A-1633B3BE938C}"/>
                </a:ext>
              </a:extLst>
            </p:cNvPr>
            <p:cNvSpPr txBox="1"/>
            <p:nvPr/>
          </p:nvSpPr>
          <p:spPr>
            <a:xfrm>
              <a:off x="8507095" y="5032438"/>
              <a:ext cx="2757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i="1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Pollution and NCDs</a:t>
              </a:r>
              <a:endParaRPr lang="en-IE" sz="900" i="1">
                <a:solidFill>
                  <a:schemeClr val="accent5">
                    <a:lumMod val="50000"/>
                  </a:schemeClr>
                </a:solidFill>
                <a:latin typeface="EC Square Sans Pro" panose="020B0506040000020004" pitchFamily="34" charset="0"/>
              </a:endParaRPr>
            </a:p>
            <a:p>
              <a:pPr algn="ctr"/>
              <a:r>
                <a:rPr lang="en-IE">
                  <a:solidFill>
                    <a:schemeClr val="accent5">
                      <a:lumMod val="50000"/>
                    </a:schemeClr>
                  </a:solidFill>
                  <a:latin typeface="EC Square Sans Pro" panose="020B0506040000020004" pitchFamily="34" charset="0"/>
                </a:rPr>
                <a:t>(57 million EUR)</a:t>
              </a:r>
              <a:endParaRPr lang="en-IE" sz="2800">
                <a:solidFill>
                  <a:schemeClr val="accent5">
                    <a:lumMod val="50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30B552-52AF-22DE-44B5-31D86C20B948}"/>
                </a:ext>
              </a:extLst>
            </p:cNvPr>
            <p:cNvSpPr txBox="1"/>
            <p:nvPr/>
          </p:nvSpPr>
          <p:spPr>
            <a:xfrm rot="16200000">
              <a:off x="2650003" y="901285"/>
              <a:ext cx="100426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E" sz="1100" b="1">
                  <a:solidFill>
                    <a:schemeClr val="bg2">
                      <a:lumMod val="75000"/>
                    </a:schemeClr>
                  </a:solidFill>
                  <a:latin typeface="EC Square Sans Pro" panose="020B0506040000020004" pitchFamily="34" charset="0"/>
                </a:rPr>
                <a:t>Completed</a:t>
              </a:r>
              <a:endParaRPr lang="en-IE" sz="1200" b="1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F8E0272C-4BA6-87FD-E0B7-E5D9DD8B5089}"/>
              </a:ext>
            </a:extLst>
          </p:cNvPr>
          <p:cNvSpPr txBox="1">
            <a:spLocks/>
          </p:cNvSpPr>
          <p:nvPr/>
        </p:nvSpPr>
        <p:spPr>
          <a:xfrm>
            <a:off x="826104" y="188978"/>
            <a:ext cx="10546891" cy="717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defRPr/>
            </a:pPr>
            <a:r>
              <a:rPr lang="en-IE" sz="3600">
                <a:solidFill>
                  <a:srgbClr val="003399"/>
                </a:solidFill>
                <a:latin typeface="Arial"/>
              </a:rPr>
              <a:t>Clusters of projects under the environment, climate and health portfolio</a:t>
            </a:r>
            <a:endParaRPr lang="fr-FR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98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DC8820-0D9A-6D75-1F97-9C60427792B0}"/>
              </a:ext>
            </a:extLst>
          </p:cNvPr>
          <p:cNvSpPr txBox="1">
            <a:spLocks/>
          </p:cNvSpPr>
          <p:nvPr/>
        </p:nvSpPr>
        <p:spPr>
          <a:xfrm>
            <a:off x="838201" y="1744239"/>
            <a:ext cx="8179274" cy="25991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IE" sz="2400" b="1">
                <a:latin typeface="Arial" panose="020B0604020202020204" pitchFamily="34" charset="0"/>
                <a:cs typeface="Arial" panose="020B0604020202020204" pitchFamily="34" charset="0"/>
              </a:rPr>
              <a:t>Harmonisation</a:t>
            </a: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 of approaches</a:t>
            </a:r>
            <a:endParaRPr lang="en-IE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IE" sz="2400" b="1">
                <a:latin typeface="Arial" panose="020B0604020202020204" pitchFamily="34" charset="0"/>
                <a:cs typeface="Arial" panose="020B0604020202020204" pitchFamily="34" charset="0"/>
              </a:rPr>
              <a:t>Science4Policy </a:t>
            </a: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IE" sz="2400" b="1">
                <a:latin typeface="Arial" panose="020B0604020202020204" pitchFamily="34" charset="0"/>
                <a:cs typeface="Arial" panose="020B0604020202020204" pitchFamily="34" charset="0"/>
              </a:rPr>
              <a:t>synergies </a:t>
            </a: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E" sz="2400" b="1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400" b="1"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400" b="1">
                <a:latin typeface="Arial" panose="020B0604020202020204" pitchFamily="34" charset="0"/>
                <a:cs typeface="Arial" panose="020B0604020202020204" pitchFamily="34" charset="0"/>
              </a:rPr>
              <a:t>Streamline</a:t>
            </a: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 information flows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Communication and dissemination: maximises </a:t>
            </a:r>
            <a:r>
              <a:rPr lang="en-IE" sz="2400" b="1"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  <a:r>
              <a:rPr lang="en-IE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E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FD68D3-DFAF-218E-1407-148E15B3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800" y="198373"/>
            <a:ext cx="7886700" cy="78235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Clusters of projects: why?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BDCEE-D763-D3AA-B968-DC7A7AA0A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5" t="33600" r="46450" b="17401"/>
          <a:stretch/>
        </p:blipFill>
        <p:spPr>
          <a:xfrm>
            <a:off x="9235771" y="589551"/>
            <a:ext cx="2202858" cy="350454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0B5221-2AC9-9895-E9B4-E4578E129631}"/>
              </a:ext>
            </a:extLst>
          </p:cNvPr>
          <p:cNvCxnSpPr/>
          <p:nvPr/>
        </p:nvCxnSpPr>
        <p:spPr>
          <a:xfrm>
            <a:off x="4552950" y="4514850"/>
            <a:ext cx="0" cy="733935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93294D-568E-8FC2-8EB3-A6643D1F3FE4}"/>
              </a:ext>
            </a:extLst>
          </p:cNvPr>
          <p:cNvSpPr txBox="1"/>
          <p:nvPr/>
        </p:nvSpPr>
        <p:spPr>
          <a:xfrm>
            <a:off x="2070337" y="5600701"/>
            <a:ext cx="571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/>
              <a:t>Increased </a:t>
            </a:r>
            <a:r>
              <a:rPr lang="en-IE" sz="2400" b="1"/>
              <a:t>IMPACT &amp; COORDINATION</a:t>
            </a:r>
          </a:p>
        </p:txBody>
      </p:sp>
    </p:spTree>
    <p:extLst>
      <p:ext uri="{BB962C8B-B14F-4D97-AF65-F5344CB8AC3E}">
        <p14:creationId xmlns:p14="http://schemas.microsoft.com/office/powerpoint/2010/main" val="400267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46156-BA94-188E-BE9F-D51F29888E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EC Square Sans Pro" panose="020B0506040000020004" pitchFamily="34" charset="0"/>
              </a:rPr>
              <a:t>13</a:t>
            </a:fld>
            <a:endParaRPr lang="en-GB">
              <a:latin typeface="EC Square Sans Pro" panose="020B05060400000200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F1C3DC-2881-C892-3915-A1EFF466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92" y="-160560"/>
            <a:ext cx="9576019" cy="777352"/>
          </a:xfrm>
        </p:spPr>
        <p:txBody>
          <a:bodyPr>
            <a:noAutofit/>
          </a:bodyPr>
          <a:lstStyle/>
          <a:p>
            <a:pPr algn="ctr"/>
            <a:r>
              <a:rPr lang="en-IE" sz="3600" dirty="0">
                <a:latin typeface="EC Square Sans Pro"/>
              </a:rPr>
              <a:t>Creating impact through joint activities</a:t>
            </a:r>
            <a:endParaRPr lang="en-IE" sz="3600" dirty="0">
              <a:solidFill>
                <a:schemeClr val="accent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146354-A776-210A-7171-BD3438E0A690}"/>
              </a:ext>
            </a:extLst>
          </p:cNvPr>
          <p:cNvSpPr/>
          <p:nvPr/>
        </p:nvSpPr>
        <p:spPr>
          <a:xfrm>
            <a:off x="2516957" y="4194928"/>
            <a:ext cx="820132" cy="358218"/>
          </a:xfrm>
          <a:prstGeom prst="rect">
            <a:avLst/>
          </a:prstGeom>
          <a:solidFill>
            <a:srgbClr val="BFE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CD7E2-69FC-6D8A-0901-9BE2392C9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81" y="1266671"/>
            <a:ext cx="3423748" cy="46992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5B44A0-4B48-C41C-39F5-51689094C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144" y="1143029"/>
            <a:ext cx="5626900" cy="34101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F56057-56AF-5FE3-68AC-10DA79E73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952" y="1357460"/>
            <a:ext cx="4024048" cy="55005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Imag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646BC18-2418-1143-9471-ED599141B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181" y="4033274"/>
            <a:ext cx="4886325" cy="2819400"/>
          </a:xfrm>
          <a:prstGeom prst="rect">
            <a:avLst/>
          </a:prstGeom>
        </p:spPr>
      </p:pic>
      <p:pic>
        <p:nvPicPr>
          <p:cNvPr id="7" name="Image 6" descr="Une image contenant texte, capture d’écran, Site web&#10;&#10;Le contenu généré par l’IA peut être incorrect.">
            <a:extLst>
              <a:ext uri="{FF2B5EF4-FFF2-40B4-BE49-F238E27FC236}">
                <a16:creationId xmlns:a16="http://schemas.microsoft.com/office/drawing/2014/main" id="{6D986E53-0A3E-F66B-6D5E-E3043E0D8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370" y="892067"/>
            <a:ext cx="4244694" cy="6096629"/>
          </a:xfrm>
          <a:prstGeom prst="rect">
            <a:avLst/>
          </a:prstGeom>
        </p:spPr>
      </p:pic>
      <p:pic>
        <p:nvPicPr>
          <p:cNvPr id="10" name="Image 9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9ADB2484-2D94-080A-C70E-5584FBB3E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329" y="892067"/>
            <a:ext cx="6695080" cy="4784361"/>
          </a:xfrm>
          <a:prstGeom prst="rect">
            <a:avLst/>
          </a:prstGeom>
        </p:spPr>
      </p:pic>
      <p:pic>
        <p:nvPicPr>
          <p:cNvPr id="9" name="Image 8" descr="Une image contenant texte, capture d’écran, plante&#10;&#10;Le contenu généré par l’IA peut être incorrect.">
            <a:extLst>
              <a:ext uri="{FF2B5EF4-FFF2-40B4-BE49-F238E27FC236}">
                <a16:creationId xmlns:a16="http://schemas.microsoft.com/office/drawing/2014/main" id="{4E10EF13-EE49-8993-EEAC-69A4123B9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465" y="2435382"/>
            <a:ext cx="4577349" cy="4422618"/>
          </a:xfrm>
          <a:prstGeom prst="rect">
            <a:avLst/>
          </a:prstGeom>
        </p:spPr>
      </p:pic>
      <p:pic>
        <p:nvPicPr>
          <p:cNvPr id="6" name="Image 5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13004CF2-6131-488B-8DCA-A5866CD2C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0531" y="900052"/>
            <a:ext cx="4627472" cy="59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FEE1-7872-D630-C430-FF07043A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90" y="870387"/>
            <a:ext cx="3417471" cy="702050"/>
          </a:xfrm>
        </p:spPr>
        <p:txBody>
          <a:bodyPr/>
          <a:lstStyle/>
          <a:p>
            <a:pPr algn="ctr"/>
            <a:r>
              <a:rPr lang="en-IE" sz="4400">
                <a:latin typeface="EC Square Sans Pro" panose="020B0506040000020004" pitchFamily="34" charset="0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D2BFA-93EB-5E53-5AA8-16DF226EA91C}"/>
              </a:ext>
            </a:extLst>
          </p:cNvPr>
          <p:cNvSpPr txBox="1"/>
          <p:nvPr/>
        </p:nvSpPr>
        <p:spPr>
          <a:xfrm>
            <a:off x="1612095" y="4043854"/>
            <a:ext cx="1877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>
                <a:latin typeface="EC Square Sans Pro" panose="020B0506040000020004" pitchFamily="34" charset="0"/>
              </a:rPr>
              <a:t>Visit our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E2920-31BE-6739-8319-F6F6B05BC0F3}"/>
              </a:ext>
            </a:extLst>
          </p:cNvPr>
          <p:cNvSpPr txBox="1"/>
          <p:nvPr/>
        </p:nvSpPr>
        <p:spPr>
          <a:xfrm>
            <a:off x="5192509" y="4043854"/>
            <a:ext cx="210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>
                <a:latin typeface="EC Square Sans Pro" panose="020B0506040000020004" pitchFamily="34" charset="0"/>
              </a:rPr>
              <a:t>Read our factsheet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DE9ED-75F3-AEC1-BF97-6E061511682B}"/>
              </a:ext>
            </a:extLst>
          </p:cNvPr>
          <p:cNvSpPr txBox="1"/>
          <p:nvPr/>
        </p:nvSpPr>
        <p:spPr>
          <a:xfrm>
            <a:off x="8752560" y="4043853"/>
            <a:ext cx="2071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>
                <a:latin typeface="EC Square Sans Pro" panose="020B0506040000020004" pitchFamily="34" charset="0"/>
              </a:rPr>
              <a:t>Read our catalogue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54C2A3-BD7D-7A95-F478-8164CAB0B724}"/>
              </a:ext>
            </a:extLst>
          </p:cNvPr>
          <p:cNvSpPr txBox="1"/>
          <p:nvPr/>
        </p:nvSpPr>
        <p:spPr>
          <a:xfrm>
            <a:off x="1504692" y="4351631"/>
            <a:ext cx="2108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>
                <a:solidFill>
                  <a:schemeClr val="accent5"/>
                </a:solidFill>
                <a:latin typeface="EC Square Sans Pro" panose="020B05060400000200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https://europa.eu/!NMb6Jv</a:t>
            </a:r>
            <a:r>
              <a:rPr lang="en-IE">
                <a:solidFill>
                  <a:schemeClr val="accent5"/>
                </a:solidFill>
                <a:latin typeface="EC Square Sans Pro" panose="020B05060400000200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BC2C6A-C887-5352-CC51-1DB58C501796}"/>
              </a:ext>
            </a:extLst>
          </p:cNvPr>
          <p:cNvSpPr txBox="1"/>
          <p:nvPr/>
        </p:nvSpPr>
        <p:spPr>
          <a:xfrm>
            <a:off x="5153424" y="4351630"/>
            <a:ext cx="21868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>
                <a:solidFill>
                  <a:schemeClr val="accent5"/>
                </a:solidFill>
                <a:latin typeface="EC Square Sans Pro" panose="020B050604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https://op.europa.eu/s/zJBn</a:t>
            </a:r>
            <a:r>
              <a:rPr lang="en-IE">
                <a:solidFill>
                  <a:schemeClr val="accent5"/>
                </a:solidFill>
                <a:latin typeface="EC Square Sans Pro" panose="020B05060400000200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0A351-2AF3-936E-DFCE-E5BE03473FD5}"/>
              </a:ext>
            </a:extLst>
          </p:cNvPr>
          <p:cNvSpPr txBox="1"/>
          <p:nvPr/>
        </p:nvSpPr>
        <p:spPr>
          <a:xfrm>
            <a:off x="8694754" y="4351631"/>
            <a:ext cx="21868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>
                <a:solidFill>
                  <a:schemeClr val="accent5"/>
                </a:solidFill>
                <a:latin typeface="EC Square Sans Pro" panose="020B05060400000200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https://op.europa.eu/s/zJBo</a:t>
            </a:r>
            <a:r>
              <a:rPr lang="en-IE">
                <a:solidFill>
                  <a:schemeClr val="accent5"/>
                </a:solidFill>
                <a:latin typeface="EC Square Sans Pro" panose="020B05060400000200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65823-0AE6-D640-DC17-0367AC15FF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7305" y="4916279"/>
            <a:ext cx="876721" cy="8785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DD7743-2A39-7C5B-F275-018DC12C77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9797" y="4916279"/>
            <a:ext cx="876721" cy="8785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A459CC-AAA0-A19E-BC6A-3B51ECA751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08467" y="4916279"/>
            <a:ext cx="876721" cy="8785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624B38-7E37-24A7-FDC2-55A636465D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74" y="2307593"/>
            <a:ext cx="2993850" cy="15823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86E7F9-ECCF-0DC4-5375-8098D17C85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2222" y="1572437"/>
            <a:ext cx="1629209" cy="2317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38A0B29-6793-72D7-6227-0C2ED5FA81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7295" y="1572437"/>
            <a:ext cx="1621723" cy="2317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Graphic 11" descr="Facebook">
            <a:hlinkClick r:id="rId11"/>
            <a:extLst>
              <a:ext uri="{FF2B5EF4-FFF2-40B4-BE49-F238E27FC236}">
                <a16:creationId xmlns:a16="http://schemas.microsoft.com/office/drawing/2014/main" id="{B2BFA97F-A77E-1B94-62D7-7DEDBC288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46657" y="200903"/>
            <a:ext cx="433256" cy="433256"/>
          </a:xfrm>
          <a:prstGeom prst="rect">
            <a:avLst/>
          </a:prstGeom>
        </p:spPr>
      </p:pic>
      <p:pic>
        <p:nvPicPr>
          <p:cNvPr id="12" name="Graphic 12" descr="Instagram&#10;">
            <a:hlinkClick r:id="rId14"/>
            <a:extLst>
              <a:ext uri="{FF2B5EF4-FFF2-40B4-BE49-F238E27FC236}">
                <a16:creationId xmlns:a16="http://schemas.microsoft.com/office/drawing/2014/main" id="{71CA6298-BC5F-1CDA-AD29-85C3900220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78846" y="236903"/>
            <a:ext cx="393869" cy="393869"/>
          </a:xfrm>
          <a:prstGeom prst="rect">
            <a:avLst/>
          </a:prstGeom>
        </p:spPr>
      </p:pic>
      <p:pic>
        <p:nvPicPr>
          <p:cNvPr id="15" name="Graphic 13" descr="LinkedIn">
            <a:hlinkClick r:id="rId17"/>
            <a:extLst>
              <a:ext uri="{FF2B5EF4-FFF2-40B4-BE49-F238E27FC236}">
                <a16:creationId xmlns:a16="http://schemas.microsoft.com/office/drawing/2014/main" id="{9AA9DF53-0033-AF8A-0530-C32485AE71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71498" y="236903"/>
            <a:ext cx="393869" cy="393869"/>
          </a:xfrm>
          <a:prstGeom prst="rect">
            <a:avLst/>
          </a:prstGeom>
        </p:spPr>
      </p:pic>
      <p:pic>
        <p:nvPicPr>
          <p:cNvPr id="17" name="Picture 2">
            <a:hlinkClick r:id="rId20"/>
            <a:extLst>
              <a:ext uri="{FF2B5EF4-FFF2-40B4-BE49-F238E27FC236}">
                <a16:creationId xmlns:a16="http://schemas.microsoft.com/office/drawing/2014/main" id="{6084C406-F5EF-B19B-5989-4606C024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13" y="257326"/>
            <a:ext cx="393869" cy="3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261D-4A8A-D705-12E6-90F426EAC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C71E8-E051-F50C-2F0A-F58D2DABE21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EC Square Sans Pro" panose="020B0506040000020004" pitchFamily="34" charset="0"/>
              </a:rPr>
              <a:t>2</a:t>
            </a:fld>
            <a:endParaRPr lang="en-GB">
              <a:latin typeface="EC Square Sans Pro" panose="020B0506040000020004" pitchFamily="34" charset="0"/>
            </a:endParaRPr>
          </a:p>
        </p:txBody>
      </p:sp>
      <p:pic>
        <p:nvPicPr>
          <p:cNvPr id="8" name="Image 7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8FE50919-E46D-84A5-9DE2-D9B3283B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20" y="579885"/>
            <a:ext cx="8406653" cy="4169570"/>
          </a:xfrm>
          <a:prstGeom prst="rect">
            <a:avLst/>
          </a:prstGeom>
        </p:spPr>
      </p:pic>
      <p:pic>
        <p:nvPicPr>
          <p:cNvPr id="12" name="Image 11" descr="Une image contenant texte, capture d’écran, Publicité en ligne, Site web&#10;&#10;Le contenu généré par l’IA peut être incorrect.">
            <a:extLst>
              <a:ext uri="{FF2B5EF4-FFF2-40B4-BE49-F238E27FC236}">
                <a16:creationId xmlns:a16="http://schemas.microsoft.com/office/drawing/2014/main" id="{9F025E37-BBEC-25DC-B5D0-A042917C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82" y="74955"/>
            <a:ext cx="8734778" cy="3344784"/>
          </a:xfrm>
          <a:prstGeom prst="rect">
            <a:avLst/>
          </a:prstGeom>
        </p:spPr>
      </p:pic>
      <p:pic>
        <p:nvPicPr>
          <p:cNvPr id="16" name="Image 15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960816F1-DE14-6806-3B62-EDE919E54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356" y="3734047"/>
            <a:ext cx="7639051" cy="3126582"/>
          </a:xfrm>
          <a:prstGeom prst="rect">
            <a:avLst/>
          </a:prstGeom>
        </p:spPr>
      </p:pic>
      <p:pic>
        <p:nvPicPr>
          <p:cNvPr id="18" name="Image 1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378455A9-95E9-6726-D8A1-0EAB2ADA0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" y="691724"/>
            <a:ext cx="7465222" cy="2552646"/>
          </a:xfrm>
          <a:prstGeom prst="rect">
            <a:avLst/>
          </a:prstGeom>
        </p:spPr>
      </p:pic>
      <p:pic>
        <p:nvPicPr>
          <p:cNvPr id="20" name="Image 19" descr="Une image contenant texte, capture d’écran, arbre&#10;&#10;Le contenu généré par l’IA peut être incorrect.">
            <a:extLst>
              <a:ext uri="{FF2B5EF4-FFF2-40B4-BE49-F238E27FC236}">
                <a16:creationId xmlns:a16="http://schemas.microsoft.com/office/drawing/2014/main" id="{8FF00D55-4FB3-579B-837E-1992C65AB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550" y="3633783"/>
            <a:ext cx="8551334" cy="3221222"/>
          </a:xfrm>
          <a:prstGeom prst="rect">
            <a:avLst/>
          </a:prstGeom>
        </p:spPr>
      </p:pic>
      <p:pic>
        <p:nvPicPr>
          <p:cNvPr id="22" name="Image 21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17CB4E7-8ECA-91F0-3A87-DA8D4CB33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" y="-481"/>
            <a:ext cx="8958263" cy="3416379"/>
          </a:xfrm>
          <a:prstGeom prst="rect">
            <a:avLst/>
          </a:prstGeom>
        </p:spPr>
      </p:pic>
      <p:pic>
        <p:nvPicPr>
          <p:cNvPr id="24" name="Image 2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823F3DAD-D07C-B435-FC1A-5481E9F14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02" y="2986802"/>
            <a:ext cx="6509112" cy="3866445"/>
          </a:xfrm>
          <a:prstGeom prst="rect">
            <a:avLst/>
          </a:prstGeom>
        </p:spPr>
      </p:pic>
      <p:pic>
        <p:nvPicPr>
          <p:cNvPr id="26" name="Image 25" descr="Une image contenant texte, capture d’écran, Police, Site web&#10;&#10;Le contenu généré par l’IA peut être incorrect.">
            <a:extLst>
              <a:ext uri="{FF2B5EF4-FFF2-40B4-BE49-F238E27FC236}">
                <a16:creationId xmlns:a16="http://schemas.microsoft.com/office/drawing/2014/main" id="{7D211B6E-07BF-027E-0348-C8A3BD66F3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7781" y="3734863"/>
            <a:ext cx="7417506" cy="2874067"/>
          </a:xfrm>
          <a:prstGeom prst="rect">
            <a:avLst/>
          </a:prstGeom>
        </p:spPr>
      </p:pic>
      <p:pic>
        <p:nvPicPr>
          <p:cNvPr id="27" name="Image 26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1018F070-E1F0-33D3-7DBB-79EAC87343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3125" y="67464"/>
            <a:ext cx="6238875" cy="28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2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EFAAD-C04B-48A2-9DB2-F37756BE46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EC Square Sans Pro" panose="020B0506040000020004" pitchFamily="34" charset="0"/>
              </a:rPr>
              <a:t>3</a:t>
            </a:fld>
            <a:endParaRPr lang="en-GB">
              <a:latin typeface="EC Square Sans Pro" panose="020B05060400000200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ACDD4F-E597-9F5B-D722-FD972365E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990" y="489014"/>
            <a:ext cx="9576019" cy="777352"/>
          </a:xfrm>
        </p:spPr>
        <p:txBody>
          <a:bodyPr>
            <a:noAutofit/>
          </a:bodyPr>
          <a:lstStyle/>
          <a:p>
            <a:pPr algn="ctr"/>
            <a:r>
              <a:rPr lang="en-IE" sz="3600">
                <a:solidFill>
                  <a:schemeClr val="accent2"/>
                </a:solidFill>
                <a:latin typeface="EC Square Sans Pro" panose="020B0506040000020004" pitchFamily="34" charset="0"/>
              </a:rPr>
              <a:t>EU policies on micro- and nanoplastics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5DCF1-B327-24C5-3861-A7248C0118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323" y="1632570"/>
            <a:ext cx="11167353" cy="4191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EEBA9E-7674-CBEB-1454-3160EB1A28BB}"/>
              </a:ext>
            </a:extLst>
          </p:cNvPr>
          <p:cNvSpPr txBox="1"/>
          <p:nvPr/>
        </p:nvSpPr>
        <p:spPr>
          <a:xfrm>
            <a:off x="862759" y="2383834"/>
            <a:ext cx="149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>
                <a:solidFill>
                  <a:srgbClr val="721269"/>
                </a:solidFill>
                <a:latin typeface="EC Square Sans Pro" panose="020B0506040000020004" pitchFamily="34" charset="0"/>
              </a:rPr>
              <a:t>EU Plastics Strategy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36ABF-19F3-AE25-24D5-B9321E3C484D}"/>
              </a:ext>
            </a:extLst>
          </p:cNvPr>
          <p:cNvSpPr txBox="1"/>
          <p:nvPr/>
        </p:nvSpPr>
        <p:spPr>
          <a:xfrm>
            <a:off x="977870" y="3143521"/>
            <a:ext cx="126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rgbClr val="721269"/>
                </a:solidFill>
                <a:latin typeface="EC Square Sans Pro" panose="020B0506040000020004" pitchFamily="34" charset="0"/>
              </a:rPr>
              <a:t>Adopted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CEAE8-CEA4-BA05-16CD-9D977CD573C7}"/>
              </a:ext>
            </a:extLst>
          </p:cNvPr>
          <p:cNvSpPr txBox="1"/>
          <p:nvPr/>
        </p:nvSpPr>
        <p:spPr>
          <a:xfrm>
            <a:off x="2577830" y="3772802"/>
            <a:ext cx="159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>
                <a:solidFill>
                  <a:srgbClr val="8163A2"/>
                </a:solidFill>
                <a:latin typeface="EC Square Sans Pro" panose="020B0506040000020004" pitchFamily="34" charset="0"/>
              </a:rPr>
              <a:t>Single-Use Plastics Directive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70F80-89E1-1746-A06F-D6BC6404AD53}"/>
              </a:ext>
            </a:extLst>
          </p:cNvPr>
          <p:cNvSpPr txBox="1"/>
          <p:nvPr/>
        </p:nvSpPr>
        <p:spPr>
          <a:xfrm>
            <a:off x="2628710" y="4715588"/>
            <a:ext cx="1493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rgbClr val="8163A2"/>
                </a:solidFill>
                <a:latin typeface="EC Square Sans Pro" panose="020B0506040000020004" pitchFamily="34" charset="0"/>
              </a:rPr>
              <a:t>Entered into force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D43A00-EAC6-DD8D-A6A4-6352B76CADA2}"/>
              </a:ext>
            </a:extLst>
          </p:cNvPr>
          <p:cNvSpPr txBox="1"/>
          <p:nvPr/>
        </p:nvSpPr>
        <p:spPr>
          <a:xfrm>
            <a:off x="4410113" y="2267102"/>
            <a:ext cx="149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b="1">
                <a:solidFill>
                  <a:srgbClr val="006DAE"/>
                </a:solidFill>
                <a:latin typeface="EC Square Sans Pro" panose="020B0506040000020004" pitchFamily="34" charset="0"/>
              </a:rPr>
              <a:t>Circular Economy Action Plan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1E2BE-D036-D5D3-5CAC-5AC869B551CD}"/>
              </a:ext>
            </a:extLst>
          </p:cNvPr>
          <p:cNvSpPr txBox="1"/>
          <p:nvPr/>
        </p:nvSpPr>
        <p:spPr>
          <a:xfrm>
            <a:off x="4525224" y="3221341"/>
            <a:ext cx="126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rgbClr val="006DAE"/>
                </a:solidFill>
                <a:latin typeface="EC Square Sans Pro" panose="020B0506040000020004" pitchFamily="34" charset="0"/>
              </a:rPr>
              <a:t>Adopted 2020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A908B-37F8-402C-D945-3788E452335C}"/>
              </a:ext>
            </a:extLst>
          </p:cNvPr>
          <p:cNvSpPr txBox="1"/>
          <p:nvPr/>
        </p:nvSpPr>
        <p:spPr>
          <a:xfrm>
            <a:off x="6140635" y="3656069"/>
            <a:ext cx="1595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50AFDD"/>
                </a:solidFill>
                <a:latin typeface="EC Square Sans Pro" panose="020B0506040000020004" pitchFamily="34" charset="0"/>
              </a:rPr>
              <a:t>Communication on biobased, biodegradable and compostable plastics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1E6027-6E7B-2850-6DF6-55D060E43822}"/>
              </a:ext>
            </a:extLst>
          </p:cNvPr>
          <p:cNvSpPr txBox="1"/>
          <p:nvPr/>
        </p:nvSpPr>
        <p:spPr>
          <a:xfrm>
            <a:off x="7866433" y="2191007"/>
            <a:ext cx="16861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>
                <a:solidFill>
                  <a:srgbClr val="0D4350"/>
                </a:solidFill>
                <a:latin typeface="EC Square Sans Pro" panose="020B0506040000020004" pitchFamily="34" charset="0"/>
              </a:rPr>
              <a:t>REACH restriction (intentional microplastics)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8BA477-D339-0653-1717-C13CF3F98EBA}"/>
              </a:ext>
            </a:extLst>
          </p:cNvPr>
          <p:cNvSpPr txBox="1"/>
          <p:nvPr/>
        </p:nvSpPr>
        <p:spPr>
          <a:xfrm>
            <a:off x="9677162" y="3792261"/>
            <a:ext cx="1595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864D"/>
                </a:solidFill>
                <a:latin typeface="EC Square Sans Pro" panose="020B0506040000020004" pitchFamily="34" charset="0"/>
              </a:rPr>
              <a:t>Proposal for a Regulation to prevent pellet losses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9AC4E1-F79E-8A97-70D0-947B7DCFD21E}"/>
              </a:ext>
            </a:extLst>
          </p:cNvPr>
          <p:cNvSpPr txBox="1"/>
          <p:nvPr/>
        </p:nvSpPr>
        <p:spPr>
          <a:xfrm>
            <a:off x="8072578" y="3418986"/>
            <a:ext cx="1263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rgbClr val="0D4350"/>
                </a:solidFill>
                <a:latin typeface="EC Square Sans Pro" panose="020B0506040000020004" pitchFamily="34" charset="0"/>
              </a:rPr>
              <a:t>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0C8850-B2D9-CE45-6FA8-2200FF88D52A}"/>
              </a:ext>
            </a:extLst>
          </p:cNvPr>
          <p:cNvSpPr txBox="1"/>
          <p:nvPr/>
        </p:nvSpPr>
        <p:spPr>
          <a:xfrm>
            <a:off x="9843153" y="4902494"/>
            <a:ext cx="1263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rgbClr val="1B864D"/>
                </a:solidFill>
                <a:latin typeface="EC Square Sans Pro" panose="020B0506040000020004" pitchFamily="34" charset="0"/>
              </a:rPr>
              <a:t>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B9C64-ACF1-AD60-0FDE-5E555F0C8FBC}"/>
              </a:ext>
            </a:extLst>
          </p:cNvPr>
          <p:cNvSpPr txBox="1"/>
          <p:nvPr/>
        </p:nvSpPr>
        <p:spPr>
          <a:xfrm>
            <a:off x="6306626" y="4869479"/>
            <a:ext cx="1263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rgbClr val="50AFDD"/>
                </a:solidFill>
                <a:latin typeface="EC Square Sans Pro" panose="020B0506040000020004" pitchFamily="34" charset="0"/>
              </a:rPr>
              <a:t>2022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7CFFFB-13B1-4085-1467-C42A7E517132}"/>
              </a:ext>
            </a:extLst>
          </p:cNvPr>
          <p:cNvCxnSpPr/>
          <p:nvPr/>
        </p:nvCxnSpPr>
        <p:spPr>
          <a:xfrm>
            <a:off x="5137608" y="3968685"/>
            <a:ext cx="0" cy="499620"/>
          </a:xfrm>
          <a:prstGeom prst="line">
            <a:avLst/>
          </a:prstGeom>
          <a:ln w="38100">
            <a:solidFill>
              <a:srgbClr val="006DA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EDC771C-B8F8-0018-B497-7412701CD12A}"/>
              </a:ext>
            </a:extLst>
          </p:cNvPr>
          <p:cNvSpPr txBox="1"/>
          <p:nvPr/>
        </p:nvSpPr>
        <p:spPr>
          <a:xfrm>
            <a:off x="4512085" y="4640655"/>
            <a:ext cx="1263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>
                <a:solidFill>
                  <a:srgbClr val="006DAE"/>
                </a:solidFill>
                <a:latin typeface="EC Square Sans Pro" panose="020B0506040000020004" pitchFamily="34" charset="0"/>
              </a:rPr>
              <a:t>Revision of EU rules on packaging and packaging waste</a:t>
            </a:r>
          </a:p>
        </p:txBody>
      </p:sp>
    </p:spTree>
    <p:extLst>
      <p:ext uri="{BB962C8B-B14F-4D97-AF65-F5344CB8AC3E}">
        <p14:creationId xmlns:p14="http://schemas.microsoft.com/office/powerpoint/2010/main" val="42084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46156-BA94-188E-BE9F-D51F29888E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EC Square Sans Pro" panose="020B0506040000020004" pitchFamily="34" charset="0"/>
              </a:rPr>
              <a:t>4</a:t>
            </a:fld>
            <a:endParaRPr lang="en-GB">
              <a:latin typeface="EC Square Sans Pro" panose="020B05060400000200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F1C3DC-2881-C892-3915-A1EFF466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780" y="-162696"/>
            <a:ext cx="9576019" cy="777352"/>
          </a:xfrm>
        </p:spPr>
        <p:txBody>
          <a:bodyPr>
            <a:noAutofit/>
          </a:bodyPr>
          <a:lstStyle/>
          <a:p>
            <a:pPr algn="ctr"/>
            <a:r>
              <a:rPr lang="en-IE" sz="3600">
                <a:latin typeface="EC Square Sans Pro"/>
              </a:rPr>
              <a:t>Health impacts of Pollution</a:t>
            </a:r>
            <a:endParaRPr lang="en-IE" sz="3600">
              <a:solidFill>
                <a:schemeClr val="accent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146354-A776-210A-7171-BD3438E0A690}"/>
              </a:ext>
            </a:extLst>
          </p:cNvPr>
          <p:cNvSpPr/>
          <p:nvPr/>
        </p:nvSpPr>
        <p:spPr>
          <a:xfrm>
            <a:off x="2516957" y="4194928"/>
            <a:ext cx="820132" cy="358218"/>
          </a:xfrm>
          <a:prstGeom prst="rect">
            <a:avLst/>
          </a:prstGeom>
          <a:solidFill>
            <a:srgbClr val="BFE7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Image 3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2684423F-73A4-A4FD-D629-8A9233FBC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57" y="3668376"/>
            <a:ext cx="4553829" cy="2749718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61B912D-A567-EAF4-7617-D07FAB12CE98}"/>
              </a:ext>
            </a:extLst>
          </p:cNvPr>
          <p:cNvGrpSpPr/>
          <p:nvPr/>
        </p:nvGrpSpPr>
        <p:grpSpPr>
          <a:xfrm>
            <a:off x="160301" y="1348747"/>
            <a:ext cx="5479463" cy="2209074"/>
            <a:chOff x="2386" y="1343733"/>
            <a:chExt cx="6171279" cy="2499838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17D87098-990C-AEF0-D811-2A221A315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9958" t="22075" r="1"/>
            <a:stretch>
              <a:fillRect/>
            </a:stretch>
          </p:blipFill>
          <p:spPr>
            <a:xfrm>
              <a:off x="72570" y="1343733"/>
              <a:ext cx="6101095" cy="2499838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8B92FAE-DCB8-B1E0-DB63-E51DF59AA6E9}"/>
                </a:ext>
              </a:extLst>
            </p:cNvPr>
            <p:cNvCxnSpPr/>
            <p:nvPr/>
          </p:nvCxnSpPr>
          <p:spPr>
            <a:xfrm>
              <a:off x="3323204" y="3181936"/>
              <a:ext cx="0" cy="25579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548DCE-D30C-12EC-7C25-0F8BF5733940}"/>
                </a:ext>
              </a:extLst>
            </p:cNvPr>
            <p:cNvSpPr txBox="1"/>
            <p:nvPr/>
          </p:nvSpPr>
          <p:spPr>
            <a:xfrm>
              <a:off x="2997996" y="3381165"/>
              <a:ext cx="55015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IE" b="1">
                  <a:solidFill>
                    <a:schemeClr val="accent1"/>
                  </a:solidFill>
                  <a:latin typeface="EC Square Sans Pro"/>
                </a:rPr>
                <a:t>2010</a:t>
              </a:r>
              <a:endParaRPr lang="en-IE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40CE41-5AFA-3126-FDF6-E1A0C2BAA34C}"/>
                </a:ext>
              </a:extLst>
            </p:cNvPr>
            <p:cNvSpPr txBox="1"/>
            <p:nvPr/>
          </p:nvSpPr>
          <p:spPr>
            <a:xfrm>
              <a:off x="2386" y="3533064"/>
              <a:ext cx="6094428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200" i="1">
                  <a:latin typeface="EC Square Sans Pro"/>
                </a:rPr>
                <a:t>(Source: PubMed)</a:t>
              </a:r>
              <a:endParaRPr lang="en-IE" sz="1200" i="1">
                <a:latin typeface="EC Square Sans Pro"/>
              </a:endParaRPr>
            </a:p>
          </p:txBody>
        </p:sp>
      </p:grpSp>
      <p:sp>
        <p:nvSpPr>
          <p:cNvPr id="8" name="TextBox 20">
            <a:extLst>
              <a:ext uri="{FF2B5EF4-FFF2-40B4-BE49-F238E27FC236}">
                <a16:creationId xmlns:a16="http://schemas.microsoft.com/office/drawing/2014/main" id="{88B9DE2E-855A-0B18-3916-25D84E7B7992}"/>
              </a:ext>
            </a:extLst>
          </p:cNvPr>
          <p:cNvSpPr txBox="1"/>
          <p:nvPr/>
        </p:nvSpPr>
        <p:spPr>
          <a:xfrm>
            <a:off x="390405" y="766552"/>
            <a:ext cx="609442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i="1">
                <a:latin typeface="EC Square Sans Pro"/>
              </a:rPr>
              <a:t>Number of publications on pollution and human health </a:t>
            </a:r>
            <a:endParaRPr lang="en-IE" sz="1600" i="1">
              <a:latin typeface="EC Square Sans Pro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0BCFACA0-0E92-29A4-4065-94A8D1FD1F8C}"/>
              </a:ext>
            </a:extLst>
          </p:cNvPr>
          <p:cNvSpPr txBox="1"/>
          <p:nvPr/>
        </p:nvSpPr>
        <p:spPr>
          <a:xfrm>
            <a:off x="475628" y="6422648"/>
            <a:ext cx="609442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i="1">
                <a:latin typeface="EC Square Sans Pro"/>
              </a:rPr>
              <a:t>(Source: Web of Science)</a:t>
            </a:r>
            <a:endParaRPr lang="en-IE" sz="1200" i="1">
              <a:latin typeface="EC Square Sans Pro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9FB2F84-C6C4-2646-DFB6-17B4EBB9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734" y="2284031"/>
            <a:ext cx="5941423" cy="3819359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6D7E61C2-E7C5-326A-37D3-D9C8FEB2445D}"/>
              </a:ext>
            </a:extLst>
          </p:cNvPr>
          <p:cNvSpPr txBox="1"/>
          <p:nvPr/>
        </p:nvSpPr>
        <p:spPr>
          <a:xfrm>
            <a:off x="4549874" y="1353750"/>
            <a:ext cx="9026575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>
                <a:solidFill>
                  <a:schemeClr val="accent2"/>
                </a:solidFill>
              </a:rPr>
              <a:t>EU funded research on Environment, Climate </a:t>
            </a:r>
            <a:endParaRPr lang="fr-FR" sz="2000">
              <a:solidFill>
                <a:schemeClr val="accent2"/>
              </a:solidFill>
            </a:endParaRPr>
          </a:p>
          <a:p>
            <a:pPr algn="ctr"/>
            <a:r>
              <a:rPr lang="en-US" sz="2000" b="1">
                <a:solidFill>
                  <a:schemeClr val="accent2"/>
                </a:solidFill>
              </a:rPr>
              <a:t>and Health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D2FCB-9819-71FA-00C8-EF125EF4674B}"/>
              </a:ext>
            </a:extLst>
          </p:cNvPr>
          <p:cNvSpPr/>
          <p:nvPr/>
        </p:nvSpPr>
        <p:spPr>
          <a:xfrm>
            <a:off x="155409" y="1107281"/>
            <a:ext cx="5520115" cy="5590297"/>
          </a:xfrm>
          <a:prstGeom prst="rect">
            <a:avLst/>
          </a:prstGeom>
          <a:noFill/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5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8BABAE97-51C0-5608-4C5E-C22874876165}"/>
              </a:ext>
            </a:extLst>
          </p:cNvPr>
          <p:cNvSpPr txBox="1"/>
          <p:nvPr/>
        </p:nvSpPr>
        <p:spPr>
          <a:xfrm>
            <a:off x="2750680" y="117882"/>
            <a:ext cx="763744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3600" b="1">
                <a:solidFill>
                  <a:schemeClr val="accent2"/>
                </a:solidFill>
                <a:latin typeface="EC Square Sans Pro"/>
              </a:rPr>
              <a:t>EU-funded research on pollution</a:t>
            </a:r>
            <a:endParaRPr lang="en-IE" sz="3600" b="1">
              <a:solidFill>
                <a:schemeClr val="accent2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icture 1" descr="Number of projects">
            <a:extLst>
              <a:ext uri="{FF2B5EF4-FFF2-40B4-BE49-F238E27FC236}">
                <a16:creationId xmlns:a16="http://schemas.microsoft.com/office/drawing/2014/main" id="{DCE6F3B2-FE66-98A4-5680-0ADF3E15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477" y="4318529"/>
            <a:ext cx="2595290" cy="2346346"/>
          </a:xfrm>
          <a:prstGeom prst="rect">
            <a:avLst/>
          </a:prstGeom>
        </p:spPr>
      </p:pic>
      <p:pic>
        <p:nvPicPr>
          <p:cNvPr id="5" name="Picture 2" descr="Number of projects">
            <a:extLst>
              <a:ext uri="{FF2B5EF4-FFF2-40B4-BE49-F238E27FC236}">
                <a16:creationId xmlns:a16="http://schemas.microsoft.com/office/drawing/2014/main" id="{D0436041-ED2D-6353-9D09-C3728D5A48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411"/>
          <a:stretch/>
        </p:blipFill>
        <p:spPr>
          <a:xfrm>
            <a:off x="6287355" y="1528680"/>
            <a:ext cx="5618225" cy="4347185"/>
          </a:xfrm>
          <a:prstGeom prst="rect">
            <a:avLst/>
          </a:prstGeom>
        </p:spPr>
      </p:pic>
      <p:pic>
        <p:nvPicPr>
          <p:cNvPr id="7" name="Picture 3" descr="Number of projects">
            <a:extLst>
              <a:ext uri="{FF2B5EF4-FFF2-40B4-BE49-F238E27FC236}">
                <a16:creationId xmlns:a16="http://schemas.microsoft.com/office/drawing/2014/main" id="{2D12B9C8-6F40-FE26-4C6E-BBE6B9183A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31" y="1321562"/>
            <a:ext cx="6374297" cy="2995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95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1C17655-4F7E-7FC5-D35C-192116F12DBB}"/>
              </a:ext>
            </a:extLst>
          </p:cNvPr>
          <p:cNvSpPr txBox="1"/>
          <p:nvPr/>
        </p:nvSpPr>
        <p:spPr>
          <a:xfrm>
            <a:off x="769090" y="384357"/>
            <a:ext cx="10653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solidFill>
                  <a:schemeClr val="accent2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Horizon Europe </a:t>
            </a:r>
            <a:r>
              <a:rPr lang="en-IE" sz="2200" b="1">
                <a:solidFill>
                  <a:schemeClr val="accent5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supports</a:t>
            </a:r>
            <a:r>
              <a:rPr lang="en-IE" sz="2200">
                <a:solidFill>
                  <a:schemeClr val="accent5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lang="en-IE" sz="2200" b="1">
                <a:solidFill>
                  <a:schemeClr val="accent5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research and innovation</a:t>
            </a:r>
            <a:r>
              <a:rPr lang="en-IE" sz="2200">
                <a:solidFill>
                  <a:schemeClr val="accent5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through Work Programmes, which set out funding opportunities for research and innovation activities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D683EE-8E0C-D7B7-B3E5-CEFEBEC3D0B2}"/>
              </a:ext>
            </a:extLst>
          </p:cNvPr>
          <p:cNvGrpSpPr/>
          <p:nvPr/>
        </p:nvGrpSpPr>
        <p:grpSpPr>
          <a:xfrm>
            <a:off x="2825583" y="1544702"/>
            <a:ext cx="6425416" cy="3504052"/>
            <a:chOff x="1866293" y="1425152"/>
            <a:chExt cx="7452479" cy="39978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4204AF-FF34-A95B-B753-E206FF58E1F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293" y="1425152"/>
              <a:ext cx="7452479" cy="39978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C7C701-3F32-EB05-BCAA-6471EED7E764}"/>
                </a:ext>
              </a:extLst>
            </p:cNvPr>
            <p:cNvSpPr/>
            <p:nvPr/>
          </p:nvSpPr>
          <p:spPr>
            <a:xfrm>
              <a:off x="4263657" y="1531477"/>
              <a:ext cx="2509284" cy="2711303"/>
            </a:xfrm>
            <a:prstGeom prst="rect">
              <a:avLst/>
            </a:prstGeom>
            <a:noFill/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161C8E-D0EA-6FE1-5812-102255CB8B95}"/>
                </a:ext>
              </a:extLst>
            </p:cNvPr>
            <p:cNvSpPr/>
            <p:nvPr/>
          </p:nvSpPr>
          <p:spPr>
            <a:xfrm>
              <a:off x="4675011" y="2403439"/>
              <a:ext cx="1813776" cy="159397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F0699A-F5F0-5194-E693-0A29AD5FE5D2}"/>
              </a:ext>
            </a:extLst>
          </p:cNvPr>
          <p:cNvGrpSpPr/>
          <p:nvPr/>
        </p:nvGrpSpPr>
        <p:grpSpPr>
          <a:xfrm>
            <a:off x="3012495" y="5444756"/>
            <a:ext cx="5964874" cy="956944"/>
            <a:chOff x="542261" y="5135128"/>
            <a:chExt cx="5964874" cy="95694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A9B7B2-52B1-2A5E-5206-4779C8219345}"/>
                </a:ext>
              </a:extLst>
            </p:cNvPr>
            <p:cNvGrpSpPr/>
            <p:nvPr/>
          </p:nvGrpSpPr>
          <p:grpSpPr>
            <a:xfrm>
              <a:off x="542261" y="5135128"/>
              <a:ext cx="5964874" cy="956944"/>
              <a:chOff x="520995" y="5294621"/>
              <a:chExt cx="5964874" cy="95694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496DA42-6DB6-A954-3DF3-33BB047AE170}"/>
                  </a:ext>
                </a:extLst>
              </p:cNvPr>
              <p:cNvSpPr/>
              <p:nvPr/>
            </p:nvSpPr>
            <p:spPr>
              <a:xfrm>
                <a:off x="1244018" y="5315887"/>
                <a:ext cx="5241851" cy="87226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DE7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52BB33-3251-1DBA-1EAC-C6303CB5E03A}"/>
                  </a:ext>
                </a:extLst>
              </p:cNvPr>
              <p:cNvSpPr txBox="1"/>
              <p:nvPr/>
            </p:nvSpPr>
            <p:spPr>
              <a:xfrm>
                <a:off x="1520471" y="5429628"/>
                <a:ext cx="48378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800" b="1">
                    <a:solidFill>
                      <a:schemeClr val="accent5"/>
                    </a:solidFill>
                    <a:effectLst/>
                    <a:latin typeface="EC Square Sans Pro" panose="020B05060400000200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Destination 2: </a:t>
                </a:r>
                <a:r>
                  <a:rPr lang="en-GB" sz="1800" b="1">
                    <a:effectLst/>
                    <a:latin typeface="EC Square Sans Pro" panose="020B05060400000200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Living and working in a health-promoting environment.</a:t>
                </a:r>
                <a:r>
                  <a:rPr lang="en-GB" sz="1800">
                    <a:effectLst/>
                    <a:latin typeface="EC Square Sans Pro" panose="020B05060400000200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GB">
                  <a:latin typeface="EC Square Sans Pro" panose="020B05060400000200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2BA2540-7BD0-24F4-421C-0B13EE2107C7}"/>
                  </a:ext>
                </a:extLst>
              </p:cNvPr>
              <p:cNvSpPr/>
              <p:nvPr/>
            </p:nvSpPr>
            <p:spPr>
              <a:xfrm>
                <a:off x="520995" y="5294621"/>
                <a:ext cx="956944" cy="956944"/>
              </a:xfrm>
              <a:prstGeom prst="ellipse">
                <a:avLst/>
              </a:prstGeom>
              <a:solidFill>
                <a:srgbClr val="FFDE7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" name="Picture 15" descr="Hands holding a heart with a dog and a duck&#10;&#10;Description automatically generated with low confidence">
              <a:extLst>
                <a:ext uri="{FF2B5EF4-FFF2-40B4-BE49-F238E27FC236}">
                  <a16:creationId xmlns:a16="http://schemas.microsoft.com/office/drawing/2014/main" id="{06FD18EE-AEDC-33F6-44AD-C247611B8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4" y="5315709"/>
              <a:ext cx="600757" cy="600757"/>
            </a:xfrm>
            <a:prstGeom prst="rect">
              <a:avLst/>
            </a:prstGeom>
          </p:spPr>
        </p:pic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6D7CFBC-5D7F-8936-4AA4-144F66E57075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697524" y="6131286"/>
            <a:ext cx="2743200" cy="365125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EC Square Sans Pro" panose="020B0506040000020004" pitchFamily="34" charset="0"/>
              </a:rPr>
              <a:t>6</a:t>
            </a:fld>
            <a:endParaRPr lang="en-GB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449" y="482949"/>
            <a:ext cx="10156297" cy="4885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200"/>
              <a:t>Destination 2: Topics in WP 2025</a:t>
            </a:r>
            <a:endParaRPr lang="en-IE" sz="3200"/>
          </a:p>
          <a:p>
            <a:endParaRPr lang="en-GB" sz="320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7465865-5505-26E8-50D0-11A02B09D176}"/>
              </a:ext>
            </a:extLst>
          </p:cNvPr>
          <p:cNvSpPr txBox="1">
            <a:spLocks/>
          </p:cNvSpPr>
          <p:nvPr/>
        </p:nvSpPr>
        <p:spPr>
          <a:xfrm>
            <a:off x="1445414" y="3235624"/>
            <a:ext cx="3299691" cy="216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HORIZON-HLTH-2025-03-ENVHLTH-01: </a:t>
            </a:r>
            <a:br>
              <a:rPr lang="en-GB" sz="1600"/>
            </a:br>
            <a:r>
              <a:rPr lang="en-GB" sz="1400" b="1"/>
              <a:t>The impact of pollution on the development and progression of brain diseases and disorders</a:t>
            </a:r>
            <a:endParaRPr lang="en-US" sz="1400" b="1"/>
          </a:p>
          <a:p>
            <a:pPr>
              <a:spcAft>
                <a:spcPts val="0"/>
              </a:spcAft>
            </a:pPr>
            <a:r>
              <a:rPr lang="en-GB" sz="1600" b="1"/>
              <a:t>Closure: </a:t>
            </a:r>
            <a:r>
              <a:rPr lang="en-GB" sz="1600" b="1">
                <a:solidFill>
                  <a:srgbClr val="FF0000"/>
                </a:solidFill>
              </a:rPr>
              <a:t>16.09.2025 &amp; 16.04.26</a:t>
            </a:r>
          </a:p>
          <a:p>
            <a:pPr>
              <a:spcAft>
                <a:spcPts val="0"/>
              </a:spcAft>
            </a:pPr>
            <a:r>
              <a:rPr lang="en-GB" sz="1600"/>
              <a:t>Total: 40M€</a:t>
            </a:r>
            <a:endParaRPr lang="en-GB" sz="1600"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sz="1600"/>
              <a:t>Project size: 6-7M€</a:t>
            </a:r>
            <a:endParaRPr lang="en-GB" sz="1600">
              <a:cs typeface="Arial"/>
            </a:endParaRPr>
          </a:p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0D3CAA-E941-FD48-EB3E-0BDA5DCC2232}"/>
              </a:ext>
            </a:extLst>
          </p:cNvPr>
          <p:cNvSpPr txBox="1">
            <a:spLocks/>
          </p:cNvSpPr>
          <p:nvPr/>
        </p:nvSpPr>
        <p:spPr>
          <a:xfrm>
            <a:off x="5858298" y="3285443"/>
            <a:ext cx="3037502" cy="216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600"/>
              <a:t>HORIZON-HLTH-2025-03-ENVHLTH-02:</a:t>
            </a:r>
            <a:r>
              <a:rPr lang="en-GB" sz="1600" b="1"/>
              <a:t> Advancing knowledge on the impacts of micro- and </a:t>
            </a:r>
            <a:r>
              <a:rPr lang="en-GB" sz="1600" b="1" err="1"/>
              <a:t>nanoplastics</a:t>
            </a:r>
            <a:r>
              <a:rPr lang="en-GB" sz="1600" b="1"/>
              <a:t> on human health</a:t>
            </a:r>
          </a:p>
          <a:p>
            <a:pPr>
              <a:spcAft>
                <a:spcPts val="0"/>
              </a:spcAft>
            </a:pPr>
            <a:endParaRPr lang="en-US" sz="1800" b="1"/>
          </a:p>
          <a:p>
            <a:pPr>
              <a:spcAft>
                <a:spcPts val="0"/>
              </a:spcAft>
            </a:pPr>
            <a:r>
              <a:rPr lang="en-GB" sz="1600" b="1"/>
              <a:t>Closure: </a:t>
            </a:r>
            <a:r>
              <a:rPr lang="en-GB" sz="1600" b="1">
                <a:solidFill>
                  <a:srgbClr val="FF0000"/>
                </a:solidFill>
              </a:rPr>
              <a:t>16.09.2025 &amp;16.04.26</a:t>
            </a:r>
          </a:p>
          <a:p>
            <a:pPr>
              <a:spcAft>
                <a:spcPts val="0"/>
              </a:spcAft>
            </a:pPr>
            <a:r>
              <a:rPr lang="en-GB" sz="1600"/>
              <a:t>Total: 40M€</a:t>
            </a:r>
            <a:endParaRPr lang="en-GB" sz="1600">
              <a:cs typeface="Arial"/>
            </a:endParaRPr>
          </a:p>
          <a:p>
            <a:pPr>
              <a:spcAft>
                <a:spcPts val="0"/>
              </a:spcAft>
            </a:pPr>
            <a:r>
              <a:rPr lang="en-GB" sz="1600"/>
              <a:t>Project size: 7-8M€</a:t>
            </a:r>
            <a:endParaRPr lang="en-GB" sz="1600">
              <a:cs typeface="Arial"/>
            </a:endParaRPr>
          </a:p>
          <a:p>
            <a:endParaRPr lang="en-GB" sz="1600" b="1"/>
          </a:p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9A8B0A-B494-9457-2654-4BBDEA1C14A6}"/>
              </a:ext>
            </a:extLst>
          </p:cNvPr>
          <p:cNvGrpSpPr/>
          <p:nvPr/>
        </p:nvGrpSpPr>
        <p:grpSpPr>
          <a:xfrm>
            <a:off x="2183794" y="1851944"/>
            <a:ext cx="864263" cy="864000"/>
            <a:chOff x="7833898" y="4807760"/>
            <a:chExt cx="864263" cy="864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4417E0-8AFA-5B89-7A1B-866B0ECDA7C3}"/>
                </a:ext>
              </a:extLst>
            </p:cNvPr>
            <p:cNvSpPr/>
            <p:nvPr/>
          </p:nvSpPr>
          <p:spPr>
            <a:xfrm>
              <a:off x="7834029" y="480776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96BF82-6592-4536-C48A-0E4E5816A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898" y="4809284"/>
              <a:ext cx="864263" cy="86095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5B4E8D-A3CC-AD6E-7089-23CFB8230A13}"/>
              </a:ext>
            </a:extLst>
          </p:cNvPr>
          <p:cNvGrpSpPr/>
          <p:nvPr/>
        </p:nvGrpSpPr>
        <p:grpSpPr>
          <a:xfrm>
            <a:off x="6673101" y="1901631"/>
            <a:ext cx="864000" cy="864000"/>
            <a:chOff x="4409515" y="1558376"/>
            <a:chExt cx="864000" cy="864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7BCE7D6-A0BC-D59F-2B7B-421DEC4999CE}"/>
                </a:ext>
              </a:extLst>
            </p:cNvPr>
            <p:cNvSpPr/>
            <p:nvPr/>
          </p:nvSpPr>
          <p:spPr>
            <a:xfrm>
              <a:off x="4409515" y="1558376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A630DA-9D16-1178-7CD3-FC87C32FF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031" y="1654928"/>
              <a:ext cx="674968" cy="672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8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F7C4AF-4F0A-C341-A57B-4840600F29E5}"/>
              </a:ext>
            </a:extLst>
          </p:cNvPr>
          <p:cNvSpPr/>
          <p:nvPr/>
        </p:nvSpPr>
        <p:spPr>
          <a:xfrm>
            <a:off x="1290320" y="2560320"/>
            <a:ext cx="283464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BA228-BEB1-CC88-9DD7-A1727638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Where do we go from here?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01CF6-08AC-BC63-3DF7-46784FE9E8E1}"/>
              </a:ext>
            </a:extLst>
          </p:cNvPr>
          <p:cNvSpPr/>
          <p:nvPr/>
        </p:nvSpPr>
        <p:spPr>
          <a:xfrm>
            <a:off x="1290320" y="3360791"/>
            <a:ext cx="343408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2C763-B75B-ACB9-14C4-E248808645AE}"/>
              </a:ext>
            </a:extLst>
          </p:cNvPr>
          <p:cNvSpPr/>
          <p:nvPr/>
        </p:nvSpPr>
        <p:spPr>
          <a:xfrm>
            <a:off x="1290320" y="3956304"/>
            <a:ext cx="4328160" cy="55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3CC40-89CF-1576-0A2F-2D4567A5A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896" y="1837092"/>
            <a:ext cx="5019675" cy="3954545"/>
          </a:xfrm>
        </p:spPr>
        <p:txBody>
          <a:bodyPr/>
          <a:lstStyle/>
          <a:p>
            <a:pPr marL="0" indent="0">
              <a:buNone/>
            </a:pPr>
            <a:r>
              <a:rPr lang="en-IE" sz="1800" dirty="0"/>
              <a:t>In 2024, the European Commission revised its political priorities for the new legislative term: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Sustainable prosperity and competitiveness.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Security and defence.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Social fairness and strengthening societies.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Quality of life (food security, water and the natural environment).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Democracy and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Leveraging global partnerships.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800" dirty="0"/>
              <a:t>Preparing our Union for the future.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2A87B2-1185-D83B-6989-7715B91B0CFF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rcRect l="19544"/>
          <a:stretch/>
        </p:blipFill>
        <p:spPr>
          <a:xfrm>
            <a:off x="6592811" y="2182794"/>
            <a:ext cx="4628909" cy="323578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B21BE-ED42-8100-5815-FE50CC2F9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13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0786E-429D-CD75-3B35-090CFC47D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D1BEA9-F577-95CA-60E1-5F16A237B65C}"/>
              </a:ext>
            </a:extLst>
          </p:cNvPr>
          <p:cNvSpPr/>
          <p:nvPr/>
        </p:nvSpPr>
        <p:spPr>
          <a:xfrm>
            <a:off x="3890513" y="1328468"/>
            <a:ext cx="2113472" cy="48049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E0C241-1D11-454C-34BB-B7242CE44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D2907E-56FC-5264-D113-DBEA12D54CFC}"/>
              </a:ext>
            </a:extLst>
          </p:cNvPr>
          <p:cNvSpPr/>
          <p:nvPr/>
        </p:nvSpPr>
        <p:spPr>
          <a:xfrm>
            <a:off x="3890513" y="3505200"/>
            <a:ext cx="2113472" cy="587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57A4B-528C-5822-496D-66D5F1266B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657" y="1253537"/>
            <a:ext cx="9304685" cy="5211094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9AC6384-AD1B-BF3F-8360-BE4FC74DF222}"/>
              </a:ext>
            </a:extLst>
          </p:cNvPr>
          <p:cNvSpPr txBox="1">
            <a:spLocks/>
          </p:cNvSpPr>
          <p:nvPr/>
        </p:nvSpPr>
        <p:spPr>
          <a:xfrm>
            <a:off x="486293" y="353734"/>
            <a:ext cx="10546891" cy="717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The structure of the new Horizon Europe </a:t>
            </a:r>
            <a:r>
              <a:rPr kumimoji="0" lang="en-IE" sz="24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(2028-2034)</a:t>
            </a:r>
            <a:endParaRPr kumimoji="0" lang="en-IE" sz="36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3E39A6-DBA6-C7E8-FEBE-B2C79A75FF0E}"/>
              </a:ext>
            </a:extLst>
          </p:cNvPr>
          <p:cNvSpPr/>
          <p:nvPr/>
        </p:nvSpPr>
        <p:spPr>
          <a:xfrm>
            <a:off x="7315198" y="4768990"/>
            <a:ext cx="3509342" cy="1084245"/>
          </a:xfrm>
          <a:prstGeom prst="rect">
            <a:avLst/>
          </a:prstGeom>
          <a:solidFill>
            <a:srgbClr val="D7ED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8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Targets EU competitiveness on clean transition, digital leadership, industry, etc. in close cooperation with the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8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European Competitiveness Fund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8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00008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9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&amp;H">
      <a:dk1>
        <a:srgbClr val="4D4D4D"/>
      </a:dk1>
      <a:lt1>
        <a:srgbClr val="FFFFFF"/>
      </a:lt1>
      <a:dk2>
        <a:srgbClr val="99C700"/>
      </a:dk2>
      <a:lt2>
        <a:srgbClr val="96D9F0"/>
      </a:lt2>
      <a:accent1>
        <a:srgbClr val="008D99"/>
      </a:accent1>
      <a:accent2>
        <a:srgbClr val="172445"/>
      </a:accent2>
      <a:accent3>
        <a:srgbClr val="F89623"/>
      </a:accent3>
      <a:accent4>
        <a:srgbClr val="F3C11B"/>
      </a:accent4>
      <a:accent5>
        <a:srgbClr val="722469"/>
      </a:accent5>
      <a:accent6>
        <a:srgbClr val="946A3D"/>
      </a:accent6>
      <a:hlink>
        <a:srgbClr val="172445"/>
      </a:hlink>
      <a:folHlink>
        <a:srgbClr val="99C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8B686C929644C9E8321D406164F8A" ma:contentTypeVersion="12" ma:contentTypeDescription="Create a new document." ma:contentTypeScope="" ma:versionID="5d39a64b6ae4200539defdf90ab9c691">
  <xsd:schema xmlns:xsd="http://www.w3.org/2001/XMLSchema" xmlns:xs="http://www.w3.org/2001/XMLSchema" xmlns:p="http://schemas.microsoft.com/office/2006/metadata/properties" xmlns:ns2="46f37284-56db-48b7-8cc0-bfe12b90e953" xmlns:ns3="c51066ff-00b8-48e7-9c75-f4fcdf7b3762" targetNamespace="http://schemas.microsoft.com/office/2006/metadata/properties" ma:root="true" ma:fieldsID="4bc71470ccd0b85c2740bf27bf439d6f" ns2:_="" ns3:_="">
    <xsd:import namespace="46f37284-56db-48b7-8cc0-bfe12b90e953"/>
    <xsd:import namespace="c51066ff-00b8-48e7-9c75-f4fcdf7b3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37284-56db-48b7-8cc0-bfe12b90e9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066ff-00b8-48e7-9c75-f4fcdf7b3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8f2ff7-a389-4227-b905-daf85a12a2c1}" ma:internalName="TaxCatchAll" ma:showField="CatchAllData" ma:web="c51066ff-00b8-48e7-9c75-f4fcdf7b3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f37284-56db-48b7-8cc0-bfe12b90e953">
      <Terms xmlns="http://schemas.microsoft.com/office/infopath/2007/PartnerControls"/>
    </lcf76f155ced4ddcb4097134ff3c332f>
    <TaxCatchAll xmlns="c51066ff-00b8-48e7-9c75-f4fcdf7b3762" xsi:nil="true"/>
  </documentManagement>
</p:properties>
</file>

<file path=customXml/itemProps1.xml><?xml version="1.0" encoding="utf-8"?>
<ds:datastoreItem xmlns:ds="http://schemas.openxmlformats.org/officeDocument/2006/customXml" ds:itemID="{12E55211-37FB-42BB-9298-6E9C544743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A20310-1B1E-4C44-9E11-99EEF96436C7}"/>
</file>

<file path=customXml/itemProps3.xml><?xml version="1.0" encoding="utf-8"?>
<ds:datastoreItem xmlns:ds="http://schemas.openxmlformats.org/officeDocument/2006/customXml" ds:itemID="{6A445997-DE85-4C8A-A963-4644622D4F0F}">
  <ds:schemaRefs>
    <ds:schemaRef ds:uri="4af8c89d-4332-4d32-84a3-abf4120a8008"/>
    <ds:schemaRef ds:uri="9a9637e9-1c11-4ee9-91b8-f060e3608f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</TotalTime>
  <Words>694</Words>
  <Application>Microsoft Office PowerPoint</Application>
  <PresentationFormat>Widescreen</PresentationFormat>
  <Paragraphs>137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EC Square Sans Pro</vt:lpstr>
      <vt:lpstr>EC Square Sans Pro Light</vt:lpstr>
      <vt:lpstr>Wingdings</vt:lpstr>
      <vt:lpstr>Office Theme</vt:lpstr>
      <vt:lpstr>PowerPoint Presentation</vt:lpstr>
      <vt:lpstr>PowerPoint Presentation</vt:lpstr>
      <vt:lpstr>EU policies on micro- and nanoplastics</vt:lpstr>
      <vt:lpstr>Health impacts of Pollution</vt:lpstr>
      <vt:lpstr>PowerPoint Presentation</vt:lpstr>
      <vt:lpstr>PowerPoint Presentation</vt:lpstr>
      <vt:lpstr>PowerPoint Presentation</vt:lpstr>
      <vt:lpstr>Where do we go from here?</vt:lpstr>
      <vt:lpstr>PowerPoint Presentation</vt:lpstr>
      <vt:lpstr>PowerPoint Presentation</vt:lpstr>
      <vt:lpstr>PowerPoint Presentation</vt:lpstr>
      <vt:lpstr>Clusters of projects: why?</vt:lpstr>
      <vt:lpstr>Creating impact through joint activities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CARDOSO GUARDAO Diana (RTD)</dc:creator>
  <cp:lastModifiedBy>ARAUJO Rita (RTD)</cp:lastModifiedBy>
  <cp:revision>52</cp:revision>
  <dcterms:created xsi:type="dcterms:W3CDTF">2023-11-27T10:10:12Z</dcterms:created>
  <dcterms:modified xsi:type="dcterms:W3CDTF">2025-09-22T08:15:32Z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0x010100D108B686C929644C9E8321D406164F8A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