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6" r:id="rId4"/>
  </p:sldMasterIdLst>
  <p:notesMasterIdLst>
    <p:notesMasterId r:id="rId13"/>
  </p:notesMasterIdLst>
  <p:handoutMasterIdLst>
    <p:handoutMasterId r:id="rId14"/>
  </p:handoutMasterIdLst>
  <p:sldIdLst>
    <p:sldId id="258" r:id="rId5"/>
    <p:sldId id="261" r:id="rId6"/>
    <p:sldId id="272" r:id="rId7"/>
    <p:sldId id="265" r:id="rId8"/>
    <p:sldId id="273" r:id="rId9"/>
    <p:sldId id="266" r:id="rId10"/>
    <p:sldId id="267" r:id="rId11"/>
    <p:sldId id="264" r:id="rId12"/>
  </p:sldIdLst>
  <p:sldSz cx="12192000" cy="6858000"/>
  <p:notesSz cx="6858000" cy="9144000"/>
  <p:embeddedFontLst>
    <p:embeddedFont>
      <p:font typeface="Century Gothic" panose="020B050202020202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FC99"/>
    <a:srgbClr val="8D46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28" autoAdjust="0"/>
    <p:restoredTop sz="97722"/>
  </p:normalViewPr>
  <p:slideViewPr>
    <p:cSldViewPr snapToGrid="0">
      <p:cViewPr varScale="1">
        <p:scale>
          <a:sx n="63" d="100"/>
          <a:sy n="63" d="100"/>
        </p:scale>
        <p:origin x="964" y="5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font" Target="fonts/font4.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1.fntdata"/><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AD724F-217E-41BE-B377-204AF0C06DE7}" type="doc">
      <dgm:prSet loTypeId="urn:microsoft.com/office/officeart/2005/8/layout/cycle2" loCatId="cycle" qsTypeId="urn:microsoft.com/office/officeart/2005/8/quickstyle/simple5" qsCatId="simple" csTypeId="urn:microsoft.com/office/officeart/2005/8/colors/accent3_1" csCatId="accent3" phldr="1"/>
      <dgm:spPr/>
      <dgm:t>
        <a:bodyPr/>
        <a:lstStyle/>
        <a:p>
          <a:endParaRPr lang="it-IT"/>
        </a:p>
      </dgm:t>
    </dgm:pt>
    <dgm:pt modelId="{576F9EED-116E-44AA-8595-AA4DD2506FC4}">
      <dgm:prSet phldrT="[Testo]" custT="1"/>
      <dgm:spPr>
        <a:solidFill>
          <a:srgbClr val="1C0840"/>
        </a:solidFill>
      </dgm:spPr>
      <dgm:t>
        <a:bodyPr/>
        <a:lstStyle/>
        <a:p>
          <a:r>
            <a:rPr lang="en-GB" sz="1200" b="1" noProof="0" dirty="0">
              <a:solidFill>
                <a:schemeClr val="bg1"/>
              </a:solidFill>
              <a:latin typeface="Century Gothic" panose="020B0502020202020204" pitchFamily="34" charset="0"/>
            </a:rPr>
            <a:t>Co-creation with local stakeholders (needs definition etc.)</a:t>
          </a:r>
        </a:p>
      </dgm:t>
    </dgm:pt>
    <dgm:pt modelId="{31003393-9E99-4E9C-95EB-FABBCE584731}" type="parTrans" cxnId="{893B8D3A-C936-4502-97B7-B87CD163E9A9}">
      <dgm:prSet/>
      <dgm:spPr/>
      <dgm:t>
        <a:bodyPr/>
        <a:lstStyle/>
        <a:p>
          <a:endParaRPr lang="it-IT" sz="2000" b="1"/>
        </a:p>
      </dgm:t>
    </dgm:pt>
    <dgm:pt modelId="{FFDA2CD9-2352-4642-BC53-44705EE88B69}" type="sibTrans" cxnId="{893B8D3A-C936-4502-97B7-B87CD163E9A9}">
      <dgm:prSet custT="1"/>
      <dgm:spPr/>
      <dgm:t>
        <a:bodyPr/>
        <a:lstStyle/>
        <a:p>
          <a:endParaRPr lang="it-IT" sz="1050" b="1"/>
        </a:p>
      </dgm:t>
    </dgm:pt>
    <dgm:pt modelId="{D871256B-C6B7-4B49-A630-062ACB63A150}">
      <dgm:prSet phldrT="[Testo]" custT="1"/>
      <dgm:spPr>
        <a:solidFill>
          <a:srgbClr val="1C0840"/>
        </a:solidFill>
      </dgm:spPr>
      <dgm:t>
        <a:bodyPr/>
        <a:lstStyle/>
        <a:p>
          <a:r>
            <a:rPr lang="en-GB" sz="1200" b="1" noProof="0" dirty="0">
              <a:solidFill>
                <a:schemeClr val="bg1"/>
              </a:solidFill>
              <a:latin typeface="Century Gothic" panose="020B0502020202020204" pitchFamily="34" charset="0"/>
            </a:rPr>
            <a:t>Definition of evaluation protocols (e.g. identification of SMART KPIs) and  innovation adoption approach  </a:t>
          </a:r>
        </a:p>
      </dgm:t>
    </dgm:pt>
    <dgm:pt modelId="{916F207E-0A52-402B-AE6B-CA7D8007A30E}" type="parTrans" cxnId="{AA688B9B-138C-4AF5-8A12-97C6D982F9B5}">
      <dgm:prSet/>
      <dgm:spPr/>
      <dgm:t>
        <a:bodyPr/>
        <a:lstStyle/>
        <a:p>
          <a:endParaRPr lang="it-IT" sz="2000" b="1"/>
        </a:p>
      </dgm:t>
    </dgm:pt>
    <dgm:pt modelId="{BD2D7E77-724C-4755-8720-2D0CBB035072}" type="sibTrans" cxnId="{AA688B9B-138C-4AF5-8A12-97C6D982F9B5}">
      <dgm:prSet custT="1"/>
      <dgm:spPr/>
      <dgm:t>
        <a:bodyPr/>
        <a:lstStyle/>
        <a:p>
          <a:endParaRPr lang="it-IT" sz="1050" b="1"/>
        </a:p>
      </dgm:t>
    </dgm:pt>
    <dgm:pt modelId="{C32E74B2-5E94-47E3-8FD4-1AD059D7DCB3}">
      <dgm:prSet phldrT="[Testo]" custT="1"/>
      <dgm:spPr>
        <a:solidFill>
          <a:srgbClr val="1C0840"/>
        </a:solidFill>
      </dgm:spPr>
      <dgm:t>
        <a:bodyPr/>
        <a:lstStyle/>
        <a:p>
          <a:r>
            <a:rPr lang="en-GB" sz="1200" b="1" noProof="0" dirty="0">
              <a:solidFill>
                <a:schemeClr val="bg1"/>
              </a:solidFill>
              <a:latin typeface="Century Gothic" panose="020B0502020202020204" pitchFamily="34" charset="0"/>
            </a:rPr>
            <a:t>EVIDENCE generation and impact analysis </a:t>
          </a:r>
        </a:p>
      </dgm:t>
    </dgm:pt>
    <dgm:pt modelId="{0EB61594-1965-4C80-9125-65E45B98B797}" type="parTrans" cxnId="{0DBEF27A-D5B3-4E0F-B55D-1D0F5A397A70}">
      <dgm:prSet/>
      <dgm:spPr/>
      <dgm:t>
        <a:bodyPr/>
        <a:lstStyle/>
        <a:p>
          <a:endParaRPr lang="it-IT" sz="2000" b="1"/>
        </a:p>
      </dgm:t>
    </dgm:pt>
    <dgm:pt modelId="{93D68517-3BDC-4BDF-B65A-8704FF75E305}" type="sibTrans" cxnId="{0DBEF27A-D5B3-4E0F-B55D-1D0F5A397A70}">
      <dgm:prSet custT="1"/>
      <dgm:spPr/>
      <dgm:t>
        <a:bodyPr/>
        <a:lstStyle/>
        <a:p>
          <a:endParaRPr lang="it-IT" sz="1050" b="1"/>
        </a:p>
      </dgm:t>
    </dgm:pt>
    <dgm:pt modelId="{E8763759-4929-4027-802F-1276059DE027}">
      <dgm:prSet phldrT="[Testo]" custT="1"/>
      <dgm:spPr>
        <a:solidFill>
          <a:srgbClr val="1C0840"/>
        </a:solidFill>
      </dgm:spPr>
      <dgm:t>
        <a:bodyPr/>
        <a:lstStyle/>
        <a:p>
          <a:r>
            <a:rPr lang="en-GB" sz="1200" b="1" noProof="0" dirty="0">
              <a:solidFill>
                <a:schemeClr val="bg1"/>
              </a:solidFill>
              <a:latin typeface="Century Gothic" panose="020B0502020202020204" pitchFamily="34" charset="0"/>
            </a:rPr>
            <a:t>Impact maximisation with local stakeholders</a:t>
          </a:r>
        </a:p>
      </dgm:t>
    </dgm:pt>
    <dgm:pt modelId="{3B00A0E6-A0D9-4AEC-AB68-110268EE5B1E}" type="parTrans" cxnId="{D5981E57-7C2E-4E2E-A332-412F78B8139B}">
      <dgm:prSet/>
      <dgm:spPr/>
      <dgm:t>
        <a:bodyPr/>
        <a:lstStyle/>
        <a:p>
          <a:endParaRPr lang="it-IT" sz="2000" b="1"/>
        </a:p>
      </dgm:t>
    </dgm:pt>
    <dgm:pt modelId="{56A2CEE6-1019-4CFE-9E34-EFBB455D418C}" type="sibTrans" cxnId="{D5981E57-7C2E-4E2E-A332-412F78B8139B}">
      <dgm:prSet custT="1"/>
      <dgm:spPr/>
      <dgm:t>
        <a:bodyPr/>
        <a:lstStyle/>
        <a:p>
          <a:endParaRPr lang="it-IT" sz="1050" b="1"/>
        </a:p>
      </dgm:t>
    </dgm:pt>
    <dgm:pt modelId="{D7C87BF3-E79A-4191-9450-13E4424F23F6}">
      <dgm:prSet custT="1"/>
      <dgm:spPr>
        <a:solidFill>
          <a:srgbClr val="1C0840"/>
        </a:solidFill>
      </dgm:spPr>
      <dgm:t>
        <a:bodyPr/>
        <a:lstStyle/>
        <a:p>
          <a:r>
            <a:rPr lang="en-GB" sz="1200" b="1" noProof="0" dirty="0">
              <a:solidFill>
                <a:schemeClr val="bg1"/>
              </a:solidFill>
              <a:latin typeface="Century Gothic" panose="020B0502020202020204" pitchFamily="34" charset="0"/>
            </a:rPr>
            <a:t>Continuous feedback loops for iterative improvements</a:t>
          </a:r>
        </a:p>
      </dgm:t>
    </dgm:pt>
    <dgm:pt modelId="{852555E8-A985-40D0-8907-5010B3580216}" type="parTrans" cxnId="{9EBA685A-2FEF-48A2-AAA0-87B4992E5825}">
      <dgm:prSet/>
      <dgm:spPr/>
      <dgm:t>
        <a:bodyPr/>
        <a:lstStyle/>
        <a:p>
          <a:endParaRPr lang="it-IT" sz="2000" b="1"/>
        </a:p>
      </dgm:t>
    </dgm:pt>
    <dgm:pt modelId="{5A631A7B-2110-4250-955A-7FF8648A8306}" type="sibTrans" cxnId="{9EBA685A-2FEF-48A2-AAA0-87B4992E5825}">
      <dgm:prSet custT="1"/>
      <dgm:spPr/>
      <dgm:t>
        <a:bodyPr/>
        <a:lstStyle/>
        <a:p>
          <a:endParaRPr lang="it-IT" sz="1050" b="1"/>
        </a:p>
      </dgm:t>
    </dgm:pt>
    <dgm:pt modelId="{3D019A07-D946-40A5-BBEB-FC862D3B18C4}" type="pres">
      <dgm:prSet presAssocID="{67AD724F-217E-41BE-B377-204AF0C06DE7}" presName="cycle" presStyleCnt="0">
        <dgm:presLayoutVars>
          <dgm:dir/>
          <dgm:resizeHandles val="exact"/>
        </dgm:presLayoutVars>
      </dgm:prSet>
      <dgm:spPr/>
    </dgm:pt>
    <dgm:pt modelId="{3F5F4FA0-92BF-4CCB-86A7-488CE6606A3A}" type="pres">
      <dgm:prSet presAssocID="{576F9EED-116E-44AA-8595-AA4DD2506FC4}" presName="node" presStyleLbl="node1" presStyleIdx="0" presStyleCnt="5">
        <dgm:presLayoutVars>
          <dgm:bulletEnabled val="1"/>
        </dgm:presLayoutVars>
      </dgm:prSet>
      <dgm:spPr/>
    </dgm:pt>
    <dgm:pt modelId="{4684CDED-C443-4B2D-AACF-F3D4F5A7218F}" type="pres">
      <dgm:prSet presAssocID="{FFDA2CD9-2352-4642-BC53-44705EE88B69}" presName="sibTrans" presStyleLbl="sibTrans2D1" presStyleIdx="0" presStyleCnt="5"/>
      <dgm:spPr/>
    </dgm:pt>
    <dgm:pt modelId="{C108F36A-7BCB-4AF6-8D63-C183C855175D}" type="pres">
      <dgm:prSet presAssocID="{FFDA2CD9-2352-4642-BC53-44705EE88B69}" presName="connectorText" presStyleLbl="sibTrans2D1" presStyleIdx="0" presStyleCnt="5"/>
      <dgm:spPr/>
    </dgm:pt>
    <dgm:pt modelId="{7C206C1F-4874-4C2A-BBD1-DA091C5BB8D5}" type="pres">
      <dgm:prSet presAssocID="{D871256B-C6B7-4B49-A630-062ACB63A150}" presName="node" presStyleLbl="node1" presStyleIdx="1" presStyleCnt="5">
        <dgm:presLayoutVars>
          <dgm:bulletEnabled val="1"/>
        </dgm:presLayoutVars>
      </dgm:prSet>
      <dgm:spPr/>
    </dgm:pt>
    <dgm:pt modelId="{6C8D6B68-197F-47EF-8535-F4C50461A42E}" type="pres">
      <dgm:prSet presAssocID="{BD2D7E77-724C-4755-8720-2D0CBB035072}" presName="sibTrans" presStyleLbl="sibTrans2D1" presStyleIdx="1" presStyleCnt="5"/>
      <dgm:spPr/>
    </dgm:pt>
    <dgm:pt modelId="{DC78734D-E27B-44E3-94FF-48432DB00AB8}" type="pres">
      <dgm:prSet presAssocID="{BD2D7E77-724C-4755-8720-2D0CBB035072}" presName="connectorText" presStyleLbl="sibTrans2D1" presStyleIdx="1" presStyleCnt="5"/>
      <dgm:spPr/>
    </dgm:pt>
    <dgm:pt modelId="{595117C1-AFF9-41F8-AFAC-A73A4E37E9BC}" type="pres">
      <dgm:prSet presAssocID="{C32E74B2-5E94-47E3-8FD4-1AD059D7DCB3}" presName="node" presStyleLbl="node1" presStyleIdx="2" presStyleCnt="5">
        <dgm:presLayoutVars>
          <dgm:bulletEnabled val="1"/>
        </dgm:presLayoutVars>
      </dgm:prSet>
      <dgm:spPr/>
    </dgm:pt>
    <dgm:pt modelId="{E97B1DDB-8D58-42D9-8B35-E5392EC5A9AB}" type="pres">
      <dgm:prSet presAssocID="{93D68517-3BDC-4BDF-B65A-8704FF75E305}" presName="sibTrans" presStyleLbl="sibTrans2D1" presStyleIdx="2" presStyleCnt="5"/>
      <dgm:spPr/>
    </dgm:pt>
    <dgm:pt modelId="{41D93ECE-9730-4E72-AC64-6F13F901815C}" type="pres">
      <dgm:prSet presAssocID="{93D68517-3BDC-4BDF-B65A-8704FF75E305}" presName="connectorText" presStyleLbl="sibTrans2D1" presStyleIdx="2" presStyleCnt="5"/>
      <dgm:spPr/>
    </dgm:pt>
    <dgm:pt modelId="{6D74B3B1-C865-4E4E-8FE4-80C67CB93EC9}" type="pres">
      <dgm:prSet presAssocID="{E8763759-4929-4027-802F-1276059DE027}" presName="node" presStyleLbl="node1" presStyleIdx="3" presStyleCnt="5">
        <dgm:presLayoutVars>
          <dgm:bulletEnabled val="1"/>
        </dgm:presLayoutVars>
      </dgm:prSet>
      <dgm:spPr/>
    </dgm:pt>
    <dgm:pt modelId="{B3D7A53F-D4DD-4F1B-8E8D-123C7458E3BE}" type="pres">
      <dgm:prSet presAssocID="{56A2CEE6-1019-4CFE-9E34-EFBB455D418C}" presName="sibTrans" presStyleLbl="sibTrans2D1" presStyleIdx="3" presStyleCnt="5"/>
      <dgm:spPr/>
    </dgm:pt>
    <dgm:pt modelId="{A1CF3EAC-8405-44C7-9E64-CB0E572EFFFD}" type="pres">
      <dgm:prSet presAssocID="{56A2CEE6-1019-4CFE-9E34-EFBB455D418C}" presName="connectorText" presStyleLbl="sibTrans2D1" presStyleIdx="3" presStyleCnt="5"/>
      <dgm:spPr/>
    </dgm:pt>
    <dgm:pt modelId="{CF3BB0D8-B0BD-45EB-ADDB-231FCE942F1B}" type="pres">
      <dgm:prSet presAssocID="{D7C87BF3-E79A-4191-9450-13E4424F23F6}" presName="node" presStyleLbl="node1" presStyleIdx="4" presStyleCnt="5">
        <dgm:presLayoutVars>
          <dgm:bulletEnabled val="1"/>
        </dgm:presLayoutVars>
      </dgm:prSet>
      <dgm:spPr/>
    </dgm:pt>
    <dgm:pt modelId="{B4FA9C41-6BFA-4AE5-8EEA-F38A123F5B4F}" type="pres">
      <dgm:prSet presAssocID="{5A631A7B-2110-4250-955A-7FF8648A8306}" presName="sibTrans" presStyleLbl="sibTrans2D1" presStyleIdx="4" presStyleCnt="5"/>
      <dgm:spPr/>
    </dgm:pt>
    <dgm:pt modelId="{B8AE4E72-822D-450B-B7F3-8D73646C66C5}" type="pres">
      <dgm:prSet presAssocID="{5A631A7B-2110-4250-955A-7FF8648A8306}" presName="connectorText" presStyleLbl="sibTrans2D1" presStyleIdx="4" presStyleCnt="5"/>
      <dgm:spPr/>
    </dgm:pt>
  </dgm:ptLst>
  <dgm:cxnLst>
    <dgm:cxn modelId="{ACD05001-25B7-4392-84C4-2C94EC7A056F}" type="presOf" srcId="{576F9EED-116E-44AA-8595-AA4DD2506FC4}" destId="{3F5F4FA0-92BF-4CCB-86A7-488CE6606A3A}" srcOrd="0" destOrd="0" presId="urn:microsoft.com/office/officeart/2005/8/layout/cycle2"/>
    <dgm:cxn modelId="{F1BF1B12-C2C8-4A74-9DEC-DFD21386C67F}" type="presOf" srcId="{93D68517-3BDC-4BDF-B65A-8704FF75E305}" destId="{41D93ECE-9730-4E72-AC64-6F13F901815C}" srcOrd="1" destOrd="0" presId="urn:microsoft.com/office/officeart/2005/8/layout/cycle2"/>
    <dgm:cxn modelId="{72983628-0149-4A2A-B94D-D82D53A9CCC7}" type="presOf" srcId="{E8763759-4929-4027-802F-1276059DE027}" destId="{6D74B3B1-C865-4E4E-8FE4-80C67CB93EC9}" srcOrd="0" destOrd="0" presId="urn:microsoft.com/office/officeart/2005/8/layout/cycle2"/>
    <dgm:cxn modelId="{72470029-866E-483F-8F34-885575CF5FD1}" type="presOf" srcId="{D7C87BF3-E79A-4191-9450-13E4424F23F6}" destId="{CF3BB0D8-B0BD-45EB-ADDB-231FCE942F1B}" srcOrd="0" destOrd="0" presId="urn:microsoft.com/office/officeart/2005/8/layout/cycle2"/>
    <dgm:cxn modelId="{AAC50E36-2CE5-4AC7-BB5B-FCB9066CBD80}" type="presOf" srcId="{93D68517-3BDC-4BDF-B65A-8704FF75E305}" destId="{E97B1DDB-8D58-42D9-8B35-E5392EC5A9AB}" srcOrd="0" destOrd="0" presId="urn:microsoft.com/office/officeart/2005/8/layout/cycle2"/>
    <dgm:cxn modelId="{893B8D3A-C936-4502-97B7-B87CD163E9A9}" srcId="{67AD724F-217E-41BE-B377-204AF0C06DE7}" destId="{576F9EED-116E-44AA-8595-AA4DD2506FC4}" srcOrd="0" destOrd="0" parTransId="{31003393-9E99-4E9C-95EB-FABBCE584731}" sibTransId="{FFDA2CD9-2352-4642-BC53-44705EE88B69}"/>
    <dgm:cxn modelId="{15E71565-5850-4685-B71E-DA52869AFD57}" type="presOf" srcId="{BD2D7E77-724C-4755-8720-2D0CBB035072}" destId="{6C8D6B68-197F-47EF-8535-F4C50461A42E}" srcOrd="0" destOrd="0" presId="urn:microsoft.com/office/officeart/2005/8/layout/cycle2"/>
    <dgm:cxn modelId="{A4B9886A-615B-405C-9FCB-EBA6EC7B0579}" type="presOf" srcId="{56A2CEE6-1019-4CFE-9E34-EFBB455D418C}" destId="{A1CF3EAC-8405-44C7-9E64-CB0E572EFFFD}" srcOrd="1" destOrd="0" presId="urn:microsoft.com/office/officeart/2005/8/layout/cycle2"/>
    <dgm:cxn modelId="{D5981E57-7C2E-4E2E-A332-412F78B8139B}" srcId="{67AD724F-217E-41BE-B377-204AF0C06DE7}" destId="{E8763759-4929-4027-802F-1276059DE027}" srcOrd="3" destOrd="0" parTransId="{3B00A0E6-A0D9-4AEC-AB68-110268EE5B1E}" sibTransId="{56A2CEE6-1019-4CFE-9E34-EFBB455D418C}"/>
    <dgm:cxn modelId="{9EBA685A-2FEF-48A2-AAA0-87B4992E5825}" srcId="{67AD724F-217E-41BE-B377-204AF0C06DE7}" destId="{D7C87BF3-E79A-4191-9450-13E4424F23F6}" srcOrd="4" destOrd="0" parTransId="{852555E8-A985-40D0-8907-5010B3580216}" sibTransId="{5A631A7B-2110-4250-955A-7FF8648A8306}"/>
    <dgm:cxn modelId="{0DBEF27A-D5B3-4E0F-B55D-1D0F5A397A70}" srcId="{67AD724F-217E-41BE-B377-204AF0C06DE7}" destId="{C32E74B2-5E94-47E3-8FD4-1AD059D7DCB3}" srcOrd="2" destOrd="0" parTransId="{0EB61594-1965-4C80-9125-65E45B98B797}" sibTransId="{93D68517-3BDC-4BDF-B65A-8704FF75E305}"/>
    <dgm:cxn modelId="{50F8F884-DE11-4C1F-9C5E-D245EE7C1651}" type="presOf" srcId="{5A631A7B-2110-4250-955A-7FF8648A8306}" destId="{B4FA9C41-6BFA-4AE5-8EEA-F38A123F5B4F}" srcOrd="0" destOrd="0" presId="urn:microsoft.com/office/officeart/2005/8/layout/cycle2"/>
    <dgm:cxn modelId="{556BD185-1374-46DE-AE41-7B517FD150F6}" type="presOf" srcId="{BD2D7E77-724C-4755-8720-2D0CBB035072}" destId="{DC78734D-E27B-44E3-94FF-48432DB00AB8}" srcOrd="1" destOrd="0" presId="urn:microsoft.com/office/officeart/2005/8/layout/cycle2"/>
    <dgm:cxn modelId="{AA688B9B-138C-4AF5-8A12-97C6D982F9B5}" srcId="{67AD724F-217E-41BE-B377-204AF0C06DE7}" destId="{D871256B-C6B7-4B49-A630-062ACB63A150}" srcOrd="1" destOrd="0" parTransId="{916F207E-0A52-402B-AE6B-CA7D8007A30E}" sibTransId="{BD2D7E77-724C-4755-8720-2D0CBB035072}"/>
    <dgm:cxn modelId="{7B784CA2-D712-4539-8E8C-57CE6E493138}" type="presOf" srcId="{5A631A7B-2110-4250-955A-7FF8648A8306}" destId="{B8AE4E72-822D-450B-B7F3-8D73646C66C5}" srcOrd="1" destOrd="0" presId="urn:microsoft.com/office/officeart/2005/8/layout/cycle2"/>
    <dgm:cxn modelId="{5A1C46A4-9263-4E6E-8C9D-4A45BE8A2A88}" type="presOf" srcId="{FFDA2CD9-2352-4642-BC53-44705EE88B69}" destId="{4684CDED-C443-4B2D-AACF-F3D4F5A7218F}" srcOrd="0" destOrd="0" presId="urn:microsoft.com/office/officeart/2005/8/layout/cycle2"/>
    <dgm:cxn modelId="{1BC786AC-8947-4DF3-9D9F-F99215A0A892}" type="presOf" srcId="{FFDA2CD9-2352-4642-BC53-44705EE88B69}" destId="{C108F36A-7BCB-4AF6-8D63-C183C855175D}" srcOrd="1" destOrd="0" presId="urn:microsoft.com/office/officeart/2005/8/layout/cycle2"/>
    <dgm:cxn modelId="{BBC14BB4-557B-47E6-A315-ED757E84A517}" type="presOf" srcId="{D871256B-C6B7-4B49-A630-062ACB63A150}" destId="{7C206C1F-4874-4C2A-BBD1-DA091C5BB8D5}" srcOrd="0" destOrd="0" presId="urn:microsoft.com/office/officeart/2005/8/layout/cycle2"/>
    <dgm:cxn modelId="{A66AD1CA-9B32-4A26-8FD6-BB4298C9AFC5}" type="presOf" srcId="{56A2CEE6-1019-4CFE-9E34-EFBB455D418C}" destId="{B3D7A53F-D4DD-4F1B-8E8D-123C7458E3BE}" srcOrd="0" destOrd="0" presId="urn:microsoft.com/office/officeart/2005/8/layout/cycle2"/>
    <dgm:cxn modelId="{3F1CA5DD-0C47-476C-99BA-5858601A69DA}" type="presOf" srcId="{67AD724F-217E-41BE-B377-204AF0C06DE7}" destId="{3D019A07-D946-40A5-BBEB-FC862D3B18C4}" srcOrd="0" destOrd="0" presId="urn:microsoft.com/office/officeart/2005/8/layout/cycle2"/>
    <dgm:cxn modelId="{7B92CEE2-055E-4879-BD02-F59DB3B3A24F}" type="presOf" srcId="{C32E74B2-5E94-47E3-8FD4-1AD059D7DCB3}" destId="{595117C1-AFF9-41F8-AFAC-A73A4E37E9BC}" srcOrd="0" destOrd="0" presId="urn:microsoft.com/office/officeart/2005/8/layout/cycle2"/>
    <dgm:cxn modelId="{822B13AD-02C4-4CF9-A2D3-8A475ED365FB}" type="presParOf" srcId="{3D019A07-D946-40A5-BBEB-FC862D3B18C4}" destId="{3F5F4FA0-92BF-4CCB-86A7-488CE6606A3A}" srcOrd="0" destOrd="0" presId="urn:microsoft.com/office/officeart/2005/8/layout/cycle2"/>
    <dgm:cxn modelId="{DEC76C57-B2D2-4FA4-B6A4-C49FCEC13840}" type="presParOf" srcId="{3D019A07-D946-40A5-BBEB-FC862D3B18C4}" destId="{4684CDED-C443-4B2D-AACF-F3D4F5A7218F}" srcOrd="1" destOrd="0" presId="urn:microsoft.com/office/officeart/2005/8/layout/cycle2"/>
    <dgm:cxn modelId="{40328D5E-1EF0-49FB-AF27-0E33D9486D1E}" type="presParOf" srcId="{4684CDED-C443-4B2D-AACF-F3D4F5A7218F}" destId="{C108F36A-7BCB-4AF6-8D63-C183C855175D}" srcOrd="0" destOrd="0" presId="urn:microsoft.com/office/officeart/2005/8/layout/cycle2"/>
    <dgm:cxn modelId="{81BA00DE-800E-43FB-B1C7-4C7B0C66877A}" type="presParOf" srcId="{3D019A07-D946-40A5-BBEB-FC862D3B18C4}" destId="{7C206C1F-4874-4C2A-BBD1-DA091C5BB8D5}" srcOrd="2" destOrd="0" presId="urn:microsoft.com/office/officeart/2005/8/layout/cycle2"/>
    <dgm:cxn modelId="{2C3DC48E-C064-4F06-A5EA-A87E18999594}" type="presParOf" srcId="{3D019A07-D946-40A5-BBEB-FC862D3B18C4}" destId="{6C8D6B68-197F-47EF-8535-F4C50461A42E}" srcOrd="3" destOrd="0" presId="urn:microsoft.com/office/officeart/2005/8/layout/cycle2"/>
    <dgm:cxn modelId="{169B9124-F1E6-4257-A1A8-0677B0788A88}" type="presParOf" srcId="{6C8D6B68-197F-47EF-8535-F4C50461A42E}" destId="{DC78734D-E27B-44E3-94FF-48432DB00AB8}" srcOrd="0" destOrd="0" presId="urn:microsoft.com/office/officeart/2005/8/layout/cycle2"/>
    <dgm:cxn modelId="{CDCFABCB-9469-471F-A1B5-AC2717904C34}" type="presParOf" srcId="{3D019A07-D946-40A5-BBEB-FC862D3B18C4}" destId="{595117C1-AFF9-41F8-AFAC-A73A4E37E9BC}" srcOrd="4" destOrd="0" presId="urn:microsoft.com/office/officeart/2005/8/layout/cycle2"/>
    <dgm:cxn modelId="{0FF96630-0473-4A5A-B705-AB3B9C12F3B4}" type="presParOf" srcId="{3D019A07-D946-40A5-BBEB-FC862D3B18C4}" destId="{E97B1DDB-8D58-42D9-8B35-E5392EC5A9AB}" srcOrd="5" destOrd="0" presId="urn:microsoft.com/office/officeart/2005/8/layout/cycle2"/>
    <dgm:cxn modelId="{8DFEC841-B848-4552-A973-8C43BC01260C}" type="presParOf" srcId="{E97B1DDB-8D58-42D9-8B35-E5392EC5A9AB}" destId="{41D93ECE-9730-4E72-AC64-6F13F901815C}" srcOrd="0" destOrd="0" presId="urn:microsoft.com/office/officeart/2005/8/layout/cycle2"/>
    <dgm:cxn modelId="{C7CB6605-58D1-4859-9AA2-695839102A18}" type="presParOf" srcId="{3D019A07-D946-40A5-BBEB-FC862D3B18C4}" destId="{6D74B3B1-C865-4E4E-8FE4-80C67CB93EC9}" srcOrd="6" destOrd="0" presId="urn:microsoft.com/office/officeart/2005/8/layout/cycle2"/>
    <dgm:cxn modelId="{55915A7F-E83E-4882-9343-B9AB3F46956E}" type="presParOf" srcId="{3D019A07-D946-40A5-BBEB-FC862D3B18C4}" destId="{B3D7A53F-D4DD-4F1B-8E8D-123C7458E3BE}" srcOrd="7" destOrd="0" presId="urn:microsoft.com/office/officeart/2005/8/layout/cycle2"/>
    <dgm:cxn modelId="{482825D7-5CCE-436B-8D8B-6BF2C38DCFBD}" type="presParOf" srcId="{B3D7A53F-D4DD-4F1B-8E8D-123C7458E3BE}" destId="{A1CF3EAC-8405-44C7-9E64-CB0E572EFFFD}" srcOrd="0" destOrd="0" presId="urn:microsoft.com/office/officeart/2005/8/layout/cycle2"/>
    <dgm:cxn modelId="{435035FF-A583-4492-8078-0B8177AA0213}" type="presParOf" srcId="{3D019A07-D946-40A5-BBEB-FC862D3B18C4}" destId="{CF3BB0D8-B0BD-45EB-ADDB-231FCE942F1B}" srcOrd="8" destOrd="0" presId="urn:microsoft.com/office/officeart/2005/8/layout/cycle2"/>
    <dgm:cxn modelId="{A5B73FB5-07A0-470B-BDD5-AB908020E390}" type="presParOf" srcId="{3D019A07-D946-40A5-BBEB-FC862D3B18C4}" destId="{B4FA9C41-6BFA-4AE5-8EEA-F38A123F5B4F}" srcOrd="9" destOrd="0" presId="urn:microsoft.com/office/officeart/2005/8/layout/cycle2"/>
    <dgm:cxn modelId="{309D6E68-1731-49DB-B81F-06563F704C85}" type="presParOf" srcId="{B4FA9C41-6BFA-4AE5-8EEA-F38A123F5B4F}" destId="{B8AE4E72-822D-450B-B7F3-8D73646C66C5}"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2474F9-7BBA-4E62-A9A9-14178B793E7C}" type="doc">
      <dgm:prSet loTypeId="urn:microsoft.com/office/officeart/2005/8/layout/list1" loCatId="list" qsTypeId="urn:microsoft.com/office/officeart/2005/8/quickstyle/simple5" qsCatId="simple" csTypeId="urn:microsoft.com/office/officeart/2005/8/colors/accent3_1" csCatId="accent3" phldr="1"/>
      <dgm:spPr/>
      <dgm:t>
        <a:bodyPr/>
        <a:lstStyle/>
        <a:p>
          <a:endParaRPr lang="it-IT"/>
        </a:p>
      </dgm:t>
    </dgm:pt>
    <dgm:pt modelId="{47083E15-7E3D-4453-87C0-4E10FF5C0C1E}">
      <dgm:prSet phldrT="[Testo]" custT="1"/>
      <dgm:spPr>
        <a:solidFill>
          <a:srgbClr val="1C0840"/>
        </a:solidFill>
      </dgm:spPr>
      <dgm:t>
        <a:bodyPr/>
        <a:lstStyle/>
        <a:p>
          <a:r>
            <a:rPr lang="en-US" sz="1400" b="1">
              <a:solidFill>
                <a:schemeClr val="bg1"/>
              </a:solidFill>
              <a:latin typeface="Century Gothic" panose="020B0502020202020204" pitchFamily="34" charset="0"/>
            </a:rPr>
            <a:t>Contribution to ENACT’s overall impact maximisation strategy</a:t>
          </a:r>
          <a:endParaRPr lang="it-IT" sz="1400" b="1" dirty="0">
            <a:solidFill>
              <a:schemeClr val="bg1"/>
            </a:solidFill>
            <a:latin typeface="Century Gothic" panose="020B0502020202020204" pitchFamily="34" charset="0"/>
          </a:endParaRPr>
        </a:p>
      </dgm:t>
    </dgm:pt>
    <dgm:pt modelId="{AEB1A7CA-B40F-4ED3-9A58-921D728CF387}" type="parTrans" cxnId="{13C8260A-925D-45BB-BA43-3846B46170B6}">
      <dgm:prSet/>
      <dgm:spPr/>
      <dgm:t>
        <a:bodyPr/>
        <a:lstStyle/>
        <a:p>
          <a:endParaRPr lang="it-IT" sz="1400"/>
        </a:p>
      </dgm:t>
    </dgm:pt>
    <dgm:pt modelId="{3627587D-68BF-480F-B57F-AA4D48D0F6C8}" type="sibTrans" cxnId="{13C8260A-925D-45BB-BA43-3846B46170B6}">
      <dgm:prSet/>
      <dgm:spPr/>
      <dgm:t>
        <a:bodyPr/>
        <a:lstStyle/>
        <a:p>
          <a:endParaRPr lang="it-IT" sz="1400"/>
        </a:p>
      </dgm:t>
    </dgm:pt>
    <dgm:pt modelId="{D399A9AF-50C2-4F7C-9587-CCF02A2F5024}">
      <dgm:prSet custT="1"/>
      <dgm:spPr>
        <a:solidFill>
          <a:srgbClr val="1C0840"/>
        </a:solidFill>
      </dgm:spPr>
      <dgm:t>
        <a:bodyPr/>
        <a:lstStyle/>
        <a:p>
          <a:r>
            <a:rPr lang="en-US" sz="1400" b="1">
              <a:solidFill>
                <a:schemeClr val="bg1"/>
              </a:solidFill>
              <a:latin typeface="Century Gothic" panose="020B0502020202020204" pitchFamily="34" charset="0"/>
            </a:rPr>
            <a:t>Evidence generation to support scaling &amp; replication of ENACT pilots</a:t>
          </a:r>
          <a:endParaRPr lang="it-IT" sz="1400" b="1" dirty="0">
            <a:solidFill>
              <a:schemeClr val="bg1"/>
            </a:solidFill>
            <a:latin typeface="Century Gothic" panose="020B0502020202020204" pitchFamily="34" charset="0"/>
          </a:endParaRPr>
        </a:p>
      </dgm:t>
    </dgm:pt>
    <dgm:pt modelId="{2AAE50DF-B31F-4873-B4D5-E820FB96EE54}" type="parTrans" cxnId="{65BCD119-995D-45EF-A41E-C451C994C148}">
      <dgm:prSet/>
      <dgm:spPr/>
      <dgm:t>
        <a:bodyPr/>
        <a:lstStyle/>
        <a:p>
          <a:endParaRPr lang="it-IT" sz="1400"/>
        </a:p>
      </dgm:t>
    </dgm:pt>
    <dgm:pt modelId="{AD46AD83-FD7A-4468-BB60-744561886835}" type="sibTrans" cxnId="{65BCD119-995D-45EF-A41E-C451C994C148}">
      <dgm:prSet/>
      <dgm:spPr/>
      <dgm:t>
        <a:bodyPr/>
        <a:lstStyle/>
        <a:p>
          <a:endParaRPr lang="it-IT" sz="1400"/>
        </a:p>
      </dgm:t>
    </dgm:pt>
    <dgm:pt modelId="{465F2F5C-7612-401F-BAEB-60751135B235}">
      <dgm:prSet custT="1"/>
      <dgm:spPr>
        <a:solidFill>
          <a:srgbClr val="1C0840"/>
        </a:solidFill>
      </dgm:spPr>
      <dgm:t>
        <a:bodyPr/>
        <a:lstStyle/>
        <a:p>
          <a:r>
            <a:rPr lang="it-IT" sz="1400" b="1">
              <a:solidFill>
                <a:schemeClr val="bg1"/>
              </a:solidFill>
              <a:latin typeface="Century Gothic" panose="020B0502020202020204" pitchFamily="34" charset="0"/>
            </a:rPr>
            <a:t>Policy-relevant outputs </a:t>
          </a:r>
          <a:endParaRPr lang="it-IT" sz="1400" b="1" dirty="0">
            <a:solidFill>
              <a:schemeClr val="bg1"/>
            </a:solidFill>
            <a:latin typeface="Century Gothic" panose="020B0502020202020204" pitchFamily="34" charset="0"/>
          </a:endParaRPr>
        </a:p>
      </dgm:t>
    </dgm:pt>
    <dgm:pt modelId="{3D6CEF82-31DF-4E05-9335-FABA5C391EFD}" type="parTrans" cxnId="{6C32FFD2-5E6E-4C98-8197-7E76A6AEB959}">
      <dgm:prSet/>
      <dgm:spPr/>
      <dgm:t>
        <a:bodyPr/>
        <a:lstStyle/>
        <a:p>
          <a:endParaRPr lang="it-IT" sz="1400"/>
        </a:p>
      </dgm:t>
    </dgm:pt>
    <dgm:pt modelId="{EDB87993-0F99-48C3-ADF9-8B6247E08E1C}" type="sibTrans" cxnId="{6C32FFD2-5E6E-4C98-8197-7E76A6AEB959}">
      <dgm:prSet/>
      <dgm:spPr/>
      <dgm:t>
        <a:bodyPr/>
        <a:lstStyle/>
        <a:p>
          <a:endParaRPr lang="it-IT" sz="1400"/>
        </a:p>
      </dgm:t>
    </dgm:pt>
    <dgm:pt modelId="{B3DF6A08-FF2F-441F-888C-8F837A6D99B1}">
      <dgm:prSet custT="1"/>
      <dgm:spPr>
        <a:solidFill>
          <a:srgbClr val="1C0840"/>
        </a:solidFill>
      </dgm:spPr>
      <dgm:t>
        <a:bodyPr/>
        <a:lstStyle/>
        <a:p>
          <a:r>
            <a:rPr lang="en-US" sz="1400" b="1">
              <a:solidFill>
                <a:schemeClr val="bg1"/>
              </a:solidFill>
              <a:latin typeface="Century Gothic" panose="020B0502020202020204" pitchFamily="34" charset="0"/>
            </a:rPr>
            <a:t>Supporting the long-term societal adoption of ENACT solutions</a:t>
          </a:r>
          <a:endParaRPr lang="en-US" sz="1400" b="1" dirty="0">
            <a:solidFill>
              <a:schemeClr val="bg1"/>
            </a:solidFill>
            <a:latin typeface="Century Gothic" panose="020B0502020202020204" pitchFamily="34" charset="0"/>
          </a:endParaRPr>
        </a:p>
      </dgm:t>
    </dgm:pt>
    <dgm:pt modelId="{83D291F2-5C9B-4DDB-9925-519780BF63ED}" type="parTrans" cxnId="{55BF192D-A358-4D7E-B2A1-47FDD59E4FD8}">
      <dgm:prSet/>
      <dgm:spPr/>
      <dgm:t>
        <a:bodyPr/>
        <a:lstStyle/>
        <a:p>
          <a:endParaRPr lang="it-IT" sz="1400"/>
        </a:p>
      </dgm:t>
    </dgm:pt>
    <dgm:pt modelId="{FC3B64C8-C37D-4B56-B4FA-F6854A2EDD16}" type="sibTrans" cxnId="{55BF192D-A358-4D7E-B2A1-47FDD59E4FD8}">
      <dgm:prSet/>
      <dgm:spPr/>
      <dgm:t>
        <a:bodyPr/>
        <a:lstStyle/>
        <a:p>
          <a:endParaRPr lang="it-IT" sz="1400"/>
        </a:p>
      </dgm:t>
    </dgm:pt>
    <dgm:pt modelId="{0AC80C69-59C4-47F0-868C-20DC505BF8E7}" type="pres">
      <dgm:prSet presAssocID="{7B2474F9-7BBA-4E62-A9A9-14178B793E7C}" presName="linear" presStyleCnt="0">
        <dgm:presLayoutVars>
          <dgm:dir/>
          <dgm:animLvl val="lvl"/>
          <dgm:resizeHandles val="exact"/>
        </dgm:presLayoutVars>
      </dgm:prSet>
      <dgm:spPr/>
    </dgm:pt>
    <dgm:pt modelId="{8AFCF193-3357-4DF0-AF00-3E265093AD17}" type="pres">
      <dgm:prSet presAssocID="{D399A9AF-50C2-4F7C-9587-CCF02A2F5024}" presName="parentLin" presStyleCnt="0"/>
      <dgm:spPr/>
    </dgm:pt>
    <dgm:pt modelId="{F1EE2E7C-8FC8-4FC2-A35B-3375326AFCEF}" type="pres">
      <dgm:prSet presAssocID="{D399A9AF-50C2-4F7C-9587-CCF02A2F5024}" presName="parentLeftMargin" presStyleLbl="node1" presStyleIdx="0" presStyleCnt="4"/>
      <dgm:spPr/>
    </dgm:pt>
    <dgm:pt modelId="{C69E501C-AC6F-4B88-A844-CB3032F6693E}" type="pres">
      <dgm:prSet presAssocID="{D399A9AF-50C2-4F7C-9587-CCF02A2F5024}" presName="parentText" presStyleLbl="node1" presStyleIdx="0" presStyleCnt="4">
        <dgm:presLayoutVars>
          <dgm:chMax val="0"/>
          <dgm:bulletEnabled val="1"/>
        </dgm:presLayoutVars>
      </dgm:prSet>
      <dgm:spPr/>
    </dgm:pt>
    <dgm:pt modelId="{C4590C26-979F-41DC-A63A-24E934185FC8}" type="pres">
      <dgm:prSet presAssocID="{D399A9AF-50C2-4F7C-9587-CCF02A2F5024}" presName="negativeSpace" presStyleCnt="0"/>
      <dgm:spPr/>
    </dgm:pt>
    <dgm:pt modelId="{2EB96868-952B-4477-ADD3-86E7E4B7A249}" type="pres">
      <dgm:prSet presAssocID="{D399A9AF-50C2-4F7C-9587-CCF02A2F5024}" presName="childText" presStyleLbl="conFgAcc1" presStyleIdx="0" presStyleCnt="4">
        <dgm:presLayoutVars>
          <dgm:bulletEnabled val="1"/>
        </dgm:presLayoutVars>
      </dgm:prSet>
      <dgm:spPr>
        <a:solidFill>
          <a:schemeClr val="accent5">
            <a:lumMod val="20000"/>
            <a:lumOff val="80000"/>
            <a:alpha val="90000"/>
          </a:schemeClr>
        </a:solidFill>
      </dgm:spPr>
    </dgm:pt>
    <dgm:pt modelId="{47B0D81D-0E24-4742-BB1F-D0DD2465135B}" type="pres">
      <dgm:prSet presAssocID="{AD46AD83-FD7A-4468-BB60-744561886835}" presName="spaceBetweenRectangles" presStyleCnt="0"/>
      <dgm:spPr/>
    </dgm:pt>
    <dgm:pt modelId="{2F7EF4BB-45BD-4FE9-B2B8-C7A2DFC037FF}" type="pres">
      <dgm:prSet presAssocID="{465F2F5C-7612-401F-BAEB-60751135B235}" presName="parentLin" presStyleCnt="0"/>
      <dgm:spPr/>
    </dgm:pt>
    <dgm:pt modelId="{0C2FA95F-1671-4644-998D-934FE14B9C05}" type="pres">
      <dgm:prSet presAssocID="{465F2F5C-7612-401F-BAEB-60751135B235}" presName="parentLeftMargin" presStyleLbl="node1" presStyleIdx="0" presStyleCnt="4"/>
      <dgm:spPr/>
    </dgm:pt>
    <dgm:pt modelId="{FCEE2ADB-A366-4604-9284-0CBF915259C4}" type="pres">
      <dgm:prSet presAssocID="{465F2F5C-7612-401F-BAEB-60751135B235}" presName="parentText" presStyleLbl="node1" presStyleIdx="1" presStyleCnt="4">
        <dgm:presLayoutVars>
          <dgm:chMax val="0"/>
          <dgm:bulletEnabled val="1"/>
        </dgm:presLayoutVars>
      </dgm:prSet>
      <dgm:spPr/>
    </dgm:pt>
    <dgm:pt modelId="{93A0238E-28F3-44BA-B14F-AA16C3DB529A}" type="pres">
      <dgm:prSet presAssocID="{465F2F5C-7612-401F-BAEB-60751135B235}" presName="negativeSpace" presStyleCnt="0"/>
      <dgm:spPr/>
    </dgm:pt>
    <dgm:pt modelId="{B44AAA90-2636-4762-9181-D25E49EE0D5D}" type="pres">
      <dgm:prSet presAssocID="{465F2F5C-7612-401F-BAEB-60751135B235}" presName="childText" presStyleLbl="conFgAcc1" presStyleIdx="1" presStyleCnt="4">
        <dgm:presLayoutVars>
          <dgm:bulletEnabled val="1"/>
        </dgm:presLayoutVars>
      </dgm:prSet>
      <dgm:spPr>
        <a:solidFill>
          <a:schemeClr val="accent5">
            <a:lumMod val="20000"/>
            <a:lumOff val="80000"/>
            <a:alpha val="90000"/>
          </a:schemeClr>
        </a:solidFill>
      </dgm:spPr>
    </dgm:pt>
    <dgm:pt modelId="{9D0A4664-675F-4B88-9B66-FFEBDCB2CD14}" type="pres">
      <dgm:prSet presAssocID="{EDB87993-0F99-48C3-ADF9-8B6247E08E1C}" presName="spaceBetweenRectangles" presStyleCnt="0"/>
      <dgm:spPr/>
    </dgm:pt>
    <dgm:pt modelId="{EED44AFA-D32E-4472-90FF-365C13EEDF85}" type="pres">
      <dgm:prSet presAssocID="{B3DF6A08-FF2F-441F-888C-8F837A6D99B1}" presName="parentLin" presStyleCnt="0"/>
      <dgm:spPr/>
    </dgm:pt>
    <dgm:pt modelId="{9D57247C-2D16-41BD-B640-09B6CFBEDEE8}" type="pres">
      <dgm:prSet presAssocID="{B3DF6A08-FF2F-441F-888C-8F837A6D99B1}" presName="parentLeftMargin" presStyleLbl="node1" presStyleIdx="1" presStyleCnt="4"/>
      <dgm:spPr/>
    </dgm:pt>
    <dgm:pt modelId="{E548A433-B00B-413F-982E-EDA7F6C82178}" type="pres">
      <dgm:prSet presAssocID="{B3DF6A08-FF2F-441F-888C-8F837A6D99B1}" presName="parentText" presStyleLbl="node1" presStyleIdx="2" presStyleCnt="4">
        <dgm:presLayoutVars>
          <dgm:chMax val="0"/>
          <dgm:bulletEnabled val="1"/>
        </dgm:presLayoutVars>
      </dgm:prSet>
      <dgm:spPr/>
    </dgm:pt>
    <dgm:pt modelId="{FC374A53-8B9B-4890-8C63-00150ED84E8F}" type="pres">
      <dgm:prSet presAssocID="{B3DF6A08-FF2F-441F-888C-8F837A6D99B1}" presName="negativeSpace" presStyleCnt="0"/>
      <dgm:spPr/>
    </dgm:pt>
    <dgm:pt modelId="{5EA5B28F-A676-4AF0-AEA6-5E46CA60E1DF}" type="pres">
      <dgm:prSet presAssocID="{B3DF6A08-FF2F-441F-888C-8F837A6D99B1}" presName="childText" presStyleLbl="conFgAcc1" presStyleIdx="2" presStyleCnt="4">
        <dgm:presLayoutVars>
          <dgm:bulletEnabled val="1"/>
        </dgm:presLayoutVars>
      </dgm:prSet>
      <dgm:spPr>
        <a:solidFill>
          <a:schemeClr val="accent5">
            <a:lumMod val="20000"/>
            <a:lumOff val="80000"/>
            <a:alpha val="90000"/>
          </a:schemeClr>
        </a:solidFill>
      </dgm:spPr>
    </dgm:pt>
    <dgm:pt modelId="{4FB75162-3BEA-45E6-821B-BEB8A20C7261}" type="pres">
      <dgm:prSet presAssocID="{FC3B64C8-C37D-4B56-B4FA-F6854A2EDD16}" presName="spaceBetweenRectangles" presStyleCnt="0"/>
      <dgm:spPr/>
    </dgm:pt>
    <dgm:pt modelId="{16863DDE-5CA7-43A9-9EFC-C1EA779689C2}" type="pres">
      <dgm:prSet presAssocID="{47083E15-7E3D-4453-87C0-4E10FF5C0C1E}" presName="parentLin" presStyleCnt="0"/>
      <dgm:spPr/>
    </dgm:pt>
    <dgm:pt modelId="{1A26B01D-4702-4CEF-8C1B-E9DD6C073EB0}" type="pres">
      <dgm:prSet presAssocID="{47083E15-7E3D-4453-87C0-4E10FF5C0C1E}" presName="parentLeftMargin" presStyleLbl="node1" presStyleIdx="2" presStyleCnt="4"/>
      <dgm:spPr/>
    </dgm:pt>
    <dgm:pt modelId="{B0D44CD9-ED16-49E5-B71C-EB2D0C26D005}" type="pres">
      <dgm:prSet presAssocID="{47083E15-7E3D-4453-87C0-4E10FF5C0C1E}" presName="parentText" presStyleLbl="node1" presStyleIdx="3" presStyleCnt="4">
        <dgm:presLayoutVars>
          <dgm:chMax val="0"/>
          <dgm:bulletEnabled val="1"/>
        </dgm:presLayoutVars>
      </dgm:prSet>
      <dgm:spPr/>
    </dgm:pt>
    <dgm:pt modelId="{91ECA7D6-21F2-47A9-8619-33676E50EFA1}" type="pres">
      <dgm:prSet presAssocID="{47083E15-7E3D-4453-87C0-4E10FF5C0C1E}" presName="negativeSpace" presStyleCnt="0"/>
      <dgm:spPr/>
    </dgm:pt>
    <dgm:pt modelId="{D7E8A91D-CE06-4CBA-B035-AFA24988D014}" type="pres">
      <dgm:prSet presAssocID="{47083E15-7E3D-4453-87C0-4E10FF5C0C1E}" presName="childText" presStyleLbl="conFgAcc1" presStyleIdx="3" presStyleCnt="4">
        <dgm:presLayoutVars>
          <dgm:bulletEnabled val="1"/>
        </dgm:presLayoutVars>
      </dgm:prSet>
      <dgm:spPr>
        <a:solidFill>
          <a:schemeClr val="accent5">
            <a:lumMod val="20000"/>
            <a:lumOff val="80000"/>
            <a:alpha val="90000"/>
          </a:schemeClr>
        </a:solidFill>
      </dgm:spPr>
    </dgm:pt>
  </dgm:ptLst>
  <dgm:cxnLst>
    <dgm:cxn modelId="{10AB5E04-97D5-4706-A654-F40407C57F9E}" type="presOf" srcId="{465F2F5C-7612-401F-BAEB-60751135B235}" destId="{0C2FA95F-1671-4644-998D-934FE14B9C05}" srcOrd="0" destOrd="0" presId="urn:microsoft.com/office/officeart/2005/8/layout/list1"/>
    <dgm:cxn modelId="{13C8260A-925D-45BB-BA43-3846B46170B6}" srcId="{7B2474F9-7BBA-4E62-A9A9-14178B793E7C}" destId="{47083E15-7E3D-4453-87C0-4E10FF5C0C1E}" srcOrd="3" destOrd="0" parTransId="{AEB1A7CA-B40F-4ED3-9A58-921D728CF387}" sibTransId="{3627587D-68BF-480F-B57F-AA4D48D0F6C8}"/>
    <dgm:cxn modelId="{ADD0CF0F-448D-412C-BB99-E923392D1849}" type="presOf" srcId="{47083E15-7E3D-4453-87C0-4E10FF5C0C1E}" destId="{B0D44CD9-ED16-49E5-B71C-EB2D0C26D005}" srcOrd="1" destOrd="0" presId="urn:microsoft.com/office/officeart/2005/8/layout/list1"/>
    <dgm:cxn modelId="{65BCD119-995D-45EF-A41E-C451C994C148}" srcId="{7B2474F9-7BBA-4E62-A9A9-14178B793E7C}" destId="{D399A9AF-50C2-4F7C-9587-CCF02A2F5024}" srcOrd="0" destOrd="0" parTransId="{2AAE50DF-B31F-4873-B4D5-E820FB96EE54}" sibTransId="{AD46AD83-FD7A-4468-BB60-744561886835}"/>
    <dgm:cxn modelId="{55BF192D-A358-4D7E-B2A1-47FDD59E4FD8}" srcId="{7B2474F9-7BBA-4E62-A9A9-14178B793E7C}" destId="{B3DF6A08-FF2F-441F-888C-8F837A6D99B1}" srcOrd="2" destOrd="0" parTransId="{83D291F2-5C9B-4DDB-9925-519780BF63ED}" sibTransId="{FC3B64C8-C37D-4B56-B4FA-F6854A2EDD16}"/>
    <dgm:cxn modelId="{3A9CDE5D-D8BE-4873-85B3-903BA8591358}" type="presOf" srcId="{D399A9AF-50C2-4F7C-9587-CCF02A2F5024}" destId="{F1EE2E7C-8FC8-4FC2-A35B-3375326AFCEF}" srcOrd="0" destOrd="0" presId="urn:microsoft.com/office/officeart/2005/8/layout/list1"/>
    <dgm:cxn modelId="{2332BD46-6D12-4CD0-8F2F-69BFFA1A47A6}" type="presOf" srcId="{465F2F5C-7612-401F-BAEB-60751135B235}" destId="{FCEE2ADB-A366-4604-9284-0CBF915259C4}" srcOrd="1" destOrd="0" presId="urn:microsoft.com/office/officeart/2005/8/layout/list1"/>
    <dgm:cxn modelId="{5A8ED674-9513-4587-A160-C4E8098647B4}" type="presOf" srcId="{B3DF6A08-FF2F-441F-888C-8F837A6D99B1}" destId="{E548A433-B00B-413F-982E-EDA7F6C82178}" srcOrd="1" destOrd="0" presId="urn:microsoft.com/office/officeart/2005/8/layout/list1"/>
    <dgm:cxn modelId="{DF18D27D-3240-4409-BE25-0FC976E9C828}" type="presOf" srcId="{B3DF6A08-FF2F-441F-888C-8F837A6D99B1}" destId="{9D57247C-2D16-41BD-B640-09B6CFBEDEE8}" srcOrd="0" destOrd="0" presId="urn:microsoft.com/office/officeart/2005/8/layout/list1"/>
    <dgm:cxn modelId="{8EB1C69B-7BD4-4B8F-986A-4144703A6507}" type="presOf" srcId="{7B2474F9-7BBA-4E62-A9A9-14178B793E7C}" destId="{0AC80C69-59C4-47F0-868C-20DC505BF8E7}" srcOrd="0" destOrd="0" presId="urn:microsoft.com/office/officeart/2005/8/layout/list1"/>
    <dgm:cxn modelId="{8B3798C0-9F64-4B74-9B2A-6FD57ADC50E9}" type="presOf" srcId="{D399A9AF-50C2-4F7C-9587-CCF02A2F5024}" destId="{C69E501C-AC6F-4B88-A844-CB3032F6693E}" srcOrd="1" destOrd="0" presId="urn:microsoft.com/office/officeart/2005/8/layout/list1"/>
    <dgm:cxn modelId="{223FF8C7-1E23-4578-AF61-ACA03F7199B3}" type="presOf" srcId="{47083E15-7E3D-4453-87C0-4E10FF5C0C1E}" destId="{1A26B01D-4702-4CEF-8C1B-E9DD6C073EB0}" srcOrd="0" destOrd="0" presId="urn:microsoft.com/office/officeart/2005/8/layout/list1"/>
    <dgm:cxn modelId="{6C32FFD2-5E6E-4C98-8197-7E76A6AEB959}" srcId="{7B2474F9-7BBA-4E62-A9A9-14178B793E7C}" destId="{465F2F5C-7612-401F-BAEB-60751135B235}" srcOrd="1" destOrd="0" parTransId="{3D6CEF82-31DF-4E05-9335-FABA5C391EFD}" sibTransId="{EDB87993-0F99-48C3-ADF9-8B6247E08E1C}"/>
    <dgm:cxn modelId="{0BD3F975-9C0B-4163-A6F4-41B79120E130}" type="presParOf" srcId="{0AC80C69-59C4-47F0-868C-20DC505BF8E7}" destId="{8AFCF193-3357-4DF0-AF00-3E265093AD17}" srcOrd="0" destOrd="0" presId="urn:microsoft.com/office/officeart/2005/8/layout/list1"/>
    <dgm:cxn modelId="{B4C60F11-285F-428F-809F-7D5700C503BE}" type="presParOf" srcId="{8AFCF193-3357-4DF0-AF00-3E265093AD17}" destId="{F1EE2E7C-8FC8-4FC2-A35B-3375326AFCEF}" srcOrd="0" destOrd="0" presId="urn:microsoft.com/office/officeart/2005/8/layout/list1"/>
    <dgm:cxn modelId="{36C79371-A534-47F3-A514-304FAC5B3795}" type="presParOf" srcId="{8AFCF193-3357-4DF0-AF00-3E265093AD17}" destId="{C69E501C-AC6F-4B88-A844-CB3032F6693E}" srcOrd="1" destOrd="0" presId="urn:microsoft.com/office/officeart/2005/8/layout/list1"/>
    <dgm:cxn modelId="{1BFE4261-4D20-41A5-B345-CE78F6E59FAD}" type="presParOf" srcId="{0AC80C69-59C4-47F0-868C-20DC505BF8E7}" destId="{C4590C26-979F-41DC-A63A-24E934185FC8}" srcOrd="1" destOrd="0" presId="urn:microsoft.com/office/officeart/2005/8/layout/list1"/>
    <dgm:cxn modelId="{494A8DE6-81B9-4ED6-9859-B13D073D1779}" type="presParOf" srcId="{0AC80C69-59C4-47F0-868C-20DC505BF8E7}" destId="{2EB96868-952B-4477-ADD3-86E7E4B7A249}" srcOrd="2" destOrd="0" presId="urn:microsoft.com/office/officeart/2005/8/layout/list1"/>
    <dgm:cxn modelId="{F3CE344D-4671-4B46-A5E3-CBF85959C572}" type="presParOf" srcId="{0AC80C69-59C4-47F0-868C-20DC505BF8E7}" destId="{47B0D81D-0E24-4742-BB1F-D0DD2465135B}" srcOrd="3" destOrd="0" presId="urn:microsoft.com/office/officeart/2005/8/layout/list1"/>
    <dgm:cxn modelId="{0D28BF0F-71E2-4923-A494-8BFDF81EF74F}" type="presParOf" srcId="{0AC80C69-59C4-47F0-868C-20DC505BF8E7}" destId="{2F7EF4BB-45BD-4FE9-B2B8-C7A2DFC037FF}" srcOrd="4" destOrd="0" presId="urn:microsoft.com/office/officeart/2005/8/layout/list1"/>
    <dgm:cxn modelId="{9EC6132F-A176-41A5-AEBE-66D72D56CBBD}" type="presParOf" srcId="{2F7EF4BB-45BD-4FE9-B2B8-C7A2DFC037FF}" destId="{0C2FA95F-1671-4644-998D-934FE14B9C05}" srcOrd="0" destOrd="0" presId="urn:microsoft.com/office/officeart/2005/8/layout/list1"/>
    <dgm:cxn modelId="{4EA9D076-DFBB-4575-9C42-120C5C36CEC5}" type="presParOf" srcId="{2F7EF4BB-45BD-4FE9-B2B8-C7A2DFC037FF}" destId="{FCEE2ADB-A366-4604-9284-0CBF915259C4}" srcOrd="1" destOrd="0" presId="urn:microsoft.com/office/officeart/2005/8/layout/list1"/>
    <dgm:cxn modelId="{0FB5F27C-3845-4465-9FE4-89D4A938DDCC}" type="presParOf" srcId="{0AC80C69-59C4-47F0-868C-20DC505BF8E7}" destId="{93A0238E-28F3-44BA-B14F-AA16C3DB529A}" srcOrd="5" destOrd="0" presId="urn:microsoft.com/office/officeart/2005/8/layout/list1"/>
    <dgm:cxn modelId="{B016A301-A673-4A2F-9454-7A0C4F0EEEF3}" type="presParOf" srcId="{0AC80C69-59C4-47F0-868C-20DC505BF8E7}" destId="{B44AAA90-2636-4762-9181-D25E49EE0D5D}" srcOrd="6" destOrd="0" presId="urn:microsoft.com/office/officeart/2005/8/layout/list1"/>
    <dgm:cxn modelId="{8A6019E8-A6C6-4739-AE4B-4D877A7B8A97}" type="presParOf" srcId="{0AC80C69-59C4-47F0-868C-20DC505BF8E7}" destId="{9D0A4664-675F-4B88-9B66-FFEBDCB2CD14}" srcOrd="7" destOrd="0" presId="urn:microsoft.com/office/officeart/2005/8/layout/list1"/>
    <dgm:cxn modelId="{E32B138A-A317-4335-B133-718E7FBC22EF}" type="presParOf" srcId="{0AC80C69-59C4-47F0-868C-20DC505BF8E7}" destId="{EED44AFA-D32E-4472-90FF-365C13EEDF85}" srcOrd="8" destOrd="0" presId="urn:microsoft.com/office/officeart/2005/8/layout/list1"/>
    <dgm:cxn modelId="{B94A3D4E-F983-446A-8622-0DA876C95D7C}" type="presParOf" srcId="{EED44AFA-D32E-4472-90FF-365C13EEDF85}" destId="{9D57247C-2D16-41BD-B640-09B6CFBEDEE8}" srcOrd="0" destOrd="0" presId="urn:microsoft.com/office/officeart/2005/8/layout/list1"/>
    <dgm:cxn modelId="{6B805033-3FCC-4078-9805-142175ABCF7B}" type="presParOf" srcId="{EED44AFA-D32E-4472-90FF-365C13EEDF85}" destId="{E548A433-B00B-413F-982E-EDA7F6C82178}" srcOrd="1" destOrd="0" presId="urn:microsoft.com/office/officeart/2005/8/layout/list1"/>
    <dgm:cxn modelId="{2C2590BF-954F-4C7F-8516-7C28C2F8450C}" type="presParOf" srcId="{0AC80C69-59C4-47F0-868C-20DC505BF8E7}" destId="{FC374A53-8B9B-4890-8C63-00150ED84E8F}" srcOrd="9" destOrd="0" presId="urn:microsoft.com/office/officeart/2005/8/layout/list1"/>
    <dgm:cxn modelId="{7F1E388B-B26A-4C83-9DE6-C680DE7D4477}" type="presParOf" srcId="{0AC80C69-59C4-47F0-868C-20DC505BF8E7}" destId="{5EA5B28F-A676-4AF0-AEA6-5E46CA60E1DF}" srcOrd="10" destOrd="0" presId="urn:microsoft.com/office/officeart/2005/8/layout/list1"/>
    <dgm:cxn modelId="{6625BA34-D825-4CBE-BB3F-DE50A9727ADD}" type="presParOf" srcId="{0AC80C69-59C4-47F0-868C-20DC505BF8E7}" destId="{4FB75162-3BEA-45E6-821B-BEB8A20C7261}" srcOrd="11" destOrd="0" presId="urn:microsoft.com/office/officeart/2005/8/layout/list1"/>
    <dgm:cxn modelId="{BFB5F426-BA92-4263-905F-1C732E55DA1D}" type="presParOf" srcId="{0AC80C69-59C4-47F0-868C-20DC505BF8E7}" destId="{16863DDE-5CA7-43A9-9EFC-C1EA779689C2}" srcOrd="12" destOrd="0" presId="urn:microsoft.com/office/officeart/2005/8/layout/list1"/>
    <dgm:cxn modelId="{25C8C06C-BF81-4855-A32A-9F7302C4DF3C}" type="presParOf" srcId="{16863DDE-5CA7-43A9-9EFC-C1EA779689C2}" destId="{1A26B01D-4702-4CEF-8C1B-E9DD6C073EB0}" srcOrd="0" destOrd="0" presId="urn:microsoft.com/office/officeart/2005/8/layout/list1"/>
    <dgm:cxn modelId="{C844D7AC-FB4F-4DC2-9015-A37B300BBB2E}" type="presParOf" srcId="{16863DDE-5CA7-43A9-9EFC-C1EA779689C2}" destId="{B0D44CD9-ED16-49E5-B71C-EB2D0C26D005}" srcOrd="1" destOrd="0" presId="urn:microsoft.com/office/officeart/2005/8/layout/list1"/>
    <dgm:cxn modelId="{5EC8762D-9321-4956-8851-9093C1D73023}" type="presParOf" srcId="{0AC80C69-59C4-47F0-868C-20DC505BF8E7}" destId="{91ECA7D6-21F2-47A9-8619-33676E50EFA1}" srcOrd="13" destOrd="0" presId="urn:microsoft.com/office/officeart/2005/8/layout/list1"/>
    <dgm:cxn modelId="{488B3192-EE2C-4EC9-9925-61C00D37A37C}" type="presParOf" srcId="{0AC80C69-59C4-47F0-868C-20DC505BF8E7}" destId="{D7E8A91D-CE06-4CBA-B035-AFA24988D014}"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F4FA0-92BF-4CCB-86A7-488CE6606A3A}">
      <dsp:nvSpPr>
        <dsp:cNvPr id="0" name=""/>
        <dsp:cNvSpPr/>
      </dsp:nvSpPr>
      <dsp:spPr>
        <a:xfrm>
          <a:off x="4533736" y="156"/>
          <a:ext cx="1748010" cy="1748010"/>
        </a:xfrm>
        <a:prstGeom prst="ellipse">
          <a:avLst/>
        </a:prstGeom>
        <a:solidFill>
          <a:srgbClr val="1C084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noProof="0" dirty="0">
              <a:solidFill>
                <a:schemeClr val="bg1"/>
              </a:solidFill>
              <a:latin typeface="Century Gothic" panose="020B0502020202020204" pitchFamily="34" charset="0"/>
            </a:rPr>
            <a:t>Co-creation with local stakeholders (needs definition etc.)</a:t>
          </a:r>
        </a:p>
      </dsp:txBody>
      <dsp:txXfrm>
        <a:off x="4789726" y="256146"/>
        <a:ext cx="1236030" cy="1236030"/>
      </dsp:txXfrm>
    </dsp:sp>
    <dsp:sp modelId="{4684CDED-C443-4B2D-AACF-F3D4F5A7218F}">
      <dsp:nvSpPr>
        <dsp:cNvPr id="0" name=""/>
        <dsp:cNvSpPr/>
      </dsp:nvSpPr>
      <dsp:spPr>
        <a:xfrm rot="2160000">
          <a:off x="6226407" y="1342642"/>
          <a:ext cx="464288" cy="589953"/>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it-IT" sz="1050" b="1" kern="1200"/>
        </a:p>
      </dsp:txBody>
      <dsp:txXfrm>
        <a:off x="6239708" y="1419698"/>
        <a:ext cx="325002" cy="353971"/>
      </dsp:txXfrm>
    </dsp:sp>
    <dsp:sp modelId="{7C206C1F-4874-4C2A-BBD1-DA091C5BB8D5}">
      <dsp:nvSpPr>
        <dsp:cNvPr id="0" name=""/>
        <dsp:cNvSpPr/>
      </dsp:nvSpPr>
      <dsp:spPr>
        <a:xfrm>
          <a:off x="6656618" y="1542520"/>
          <a:ext cx="1748010" cy="1748010"/>
        </a:xfrm>
        <a:prstGeom prst="ellipse">
          <a:avLst/>
        </a:prstGeom>
        <a:solidFill>
          <a:srgbClr val="1C084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noProof="0" dirty="0">
              <a:solidFill>
                <a:schemeClr val="bg1"/>
              </a:solidFill>
              <a:latin typeface="Century Gothic" panose="020B0502020202020204" pitchFamily="34" charset="0"/>
            </a:rPr>
            <a:t>Definition of evaluation protocols (e.g. identification of SMART KPIs) and  innovation adoption approach  </a:t>
          </a:r>
        </a:p>
      </dsp:txBody>
      <dsp:txXfrm>
        <a:off x="6912608" y="1798510"/>
        <a:ext cx="1236030" cy="1236030"/>
      </dsp:txXfrm>
    </dsp:sp>
    <dsp:sp modelId="{6C8D6B68-197F-47EF-8535-F4C50461A42E}">
      <dsp:nvSpPr>
        <dsp:cNvPr id="0" name=""/>
        <dsp:cNvSpPr/>
      </dsp:nvSpPr>
      <dsp:spPr>
        <a:xfrm rot="6480000">
          <a:off x="6897105" y="3356850"/>
          <a:ext cx="464288" cy="589953"/>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it-IT" sz="1050" b="1" kern="1200"/>
        </a:p>
      </dsp:txBody>
      <dsp:txXfrm rot="10800000">
        <a:off x="6988269" y="3408607"/>
        <a:ext cx="325002" cy="353971"/>
      </dsp:txXfrm>
    </dsp:sp>
    <dsp:sp modelId="{595117C1-AFF9-41F8-AFAC-A73A4E37E9BC}">
      <dsp:nvSpPr>
        <dsp:cNvPr id="0" name=""/>
        <dsp:cNvSpPr/>
      </dsp:nvSpPr>
      <dsp:spPr>
        <a:xfrm>
          <a:off x="5845749" y="4038117"/>
          <a:ext cx="1748010" cy="1748010"/>
        </a:xfrm>
        <a:prstGeom prst="ellipse">
          <a:avLst/>
        </a:prstGeom>
        <a:solidFill>
          <a:srgbClr val="1C084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noProof="0" dirty="0">
              <a:solidFill>
                <a:schemeClr val="bg1"/>
              </a:solidFill>
              <a:latin typeface="Century Gothic" panose="020B0502020202020204" pitchFamily="34" charset="0"/>
            </a:rPr>
            <a:t>EVIDENCE generation and impact analysis </a:t>
          </a:r>
        </a:p>
      </dsp:txBody>
      <dsp:txXfrm>
        <a:off x="6101739" y="4294107"/>
        <a:ext cx="1236030" cy="1236030"/>
      </dsp:txXfrm>
    </dsp:sp>
    <dsp:sp modelId="{E97B1DDB-8D58-42D9-8B35-E5392EC5A9AB}">
      <dsp:nvSpPr>
        <dsp:cNvPr id="0" name=""/>
        <dsp:cNvSpPr/>
      </dsp:nvSpPr>
      <dsp:spPr>
        <a:xfrm rot="10800000">
          <a:off x="5188737" y="4617146"/>
          <a:ext cx="464288" cy="589953"/>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it-IT" sz="1050" b="1" kern="1200"/>
        </a:p>
      </dsp:txBody>
      <dsp:txXfrm rot="10800000">
        <a:off x="5328023" y="4735137"/>
        <a:ext cx="325002" cy="353971"/>
      </dsp:txXfrm>
    </dsp:sp>
    <dsp:sp modelId="{6D74B3B1-C865-4E4E-8FE4-80C67CB93EC9}">
      <dsp:nvSpPr>
        <dsp:cNvPr id="0" name=""/>
        <dsp:cNvSpPr/>
      </dsp:nvSpPr>
      <dsp:spPr>
        <a:xfrm>
          <a:off x="3221723" y="4038117"/>
          <a:ext cx="1748010" cy="1748010"/>
        </a:xfrm>
        <a:prstGeom prst="ellipse">
          <a:avLst/>
        </a:prstGeom>
        <a:solidFill>
          <a:srgbClr val="1C084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noProof="0" dirty="0">
              <a:solidFill>
                <a:schemeClr val="bg1"/>
              </a:solidFill>
              <a:latin typeface="Century Gothic" panose="020B0502020202020204" pitchFamily="34" charset="0"/>
            </a:rPr>
            <a:t>Impact maximisation with local stakeholders</a:t>
          </a:r>
        </a:p>
      </dsp:txBody>
      <dsp:txXfrm>
        <a:off x="3477713" y="4294107"/>
        <a:ext cx="1236030" cy="1236030"/>
      </dsp:txXfrm>
    </dsp:sp>
    <dsp:sp modelId="{B3D7A53F-D4DD-4F1B-8E8D-123C7458E3BE}">
      <dsp:nvSpPr>
        <dsp:cNvPr id="0" name=""/>
        <dsp:cNvSpPr/>
      </dsp:nvSpPr>
      <dsp:spPr>
        <a:xfrm rot="15120000">
          <a:off x="3462210" y="3381844"/>
          <a:ext cx="464288" cy="589953"/>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it-IT" sz="1050" b="1" kern="1200"/>
        </a:p>
      </dsp:txBody>
      <dsp:txXfrm rot="10800000">
        <a:off x="3553374" y="3566069"/>
        <a:ext cx="325002" cy="353971"/>
      </dsp:txXfrm>
    </dsp:sp>
    <dsp:sp modelId="{CF3BB0D8-B0BD-45EB-ADDB-231FCE942F1B}">
      <dsp:nvSpPr>
        <dsp:cNvPr id="0" name=""/>
        <dsp:cNvSpPr/>
      </dsp:nvSpPr>
      <dsp:spPr>
        <a:xfrm>
          <a:off x="2410854" y="1542520"/>
          <a:ext cx="1748010" cy="1748010"/>
        </a:xfrm>
        <a:prstGeom prst="ellipse">
          <a:avLst/>
        </a:prstGeom>
        <a:solidFill>
          <a:srgbClr val="1C084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noProof="0" dirty="0">
              <a:solidFill>
                <a:schemeClr val="bg1"/>
              </a:solidFill>
              <a:latin typeface="Century Gothic" panose="020B0502020202020204" pitchFamily="34" charset="0"/>
            </a:rPr>
            <a:t>Continuous feedback loops for iterative improvements</a:t>
          </a:r>
        </a:p>
      </dsp:txBody>
      <dsp:txXfrm>
        <a:off x="2666844" y="1798510"/>
        <a:ext cx="1236030" cy="1236030"/>
      </dsp:txXfrm>
    </dsp:sp>
    <dsp:sp modelId="{B4FA9C41-6BFA-4AE5-8EEA-F38A123F5B4F}">
      <dsp:nvSpPr>
        <dsp:cNvPr id="0" name=""/>
        <dsp:cNvSpPr/>
      </dsp:nvSpPr>
      <dsp:spPr>
        <a:xfrm rot="19440000">
          <a:off x="4103525" y="1358090"/>
          <a:ext cx="464288" cy="589953"/>
        </a:xfrm>
        <a:prstGeom prst="rightArrow">
          <a:avLst>
            <a:gd name="adj1" fmla="val 60000"/>
            <a:gd name="adj2" fmla="val 50000"/>
          </a:avLst>
        </a:prstGeom>
        <a:gradFill rotWithShape="0">
          <a:gsLst>
            <a:gs pos="0">
              <a:schemeClr val="accent3">
                <a:tint val="60000"/>
                <a:hueOff val="0"/>
                <a:satOff val="0"/>
                <a:lumOff val="0"/>
                <a:alphaOff val="0"/>
                <a:satMod val="103000"/>
                <a:lumMod val="102000"/>
                <a:tint val="94000"/>
              </a:schemeClr>
            </a:gs>
            <a:gs pos="50000">
              <a:schemeClr val="accent3">
                <a:tint val="60000"/>
                <a:hueOff val="0"/>
                <a:satOff val="0"/>
                <a:lumOff val="0"/>
                <a:alphaOff val="0"/>
                <a:satMod val="110000"/>
                <a:lumMod val="100000"/>
                <a:shade val="100000"/>
              </a:schemeClr>
            </a:gs>
            <a:gs pos="100000">
              <a:schemeClr val="accent3">
                <a:tint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it-IT" sz="1050" b="1" kern="1200"/>
        </a:p>
      </dsp:txBody>
      <dsp:txXfrm>
        <a:off x="4116826" y="1517016"/>
        <a:ext cx="325002" cy="3539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B96868-952B-4477-ADD3-86E7E4B7A249}">
      <dsp:nvSpPr>
        <dsp:cNvPr id="0" name=""/>
        <dsp:cNvSpPr/>
      </dsp:nvSpPr>
      <dsp:spPr>
        <a:xfrm>
          <a:off x="0" y="366307"/>
          <a:ext cx="6687199" cy="554399"/>
        </a:xfrm>
        <a:prstGeom prst="rect">
          <a:avLst/>
        </a:prstGeom>
        <a:solidFill>
          <a:schemeClr val="accent5">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C69E501C-AC6F-4B88-A844-CB3032F6693E}">
      <dsp:nvSpPr>
        <dsp:cNvPr id="0" name=""/>
        <dsp:cNvSpPr/>
      </dsp:nvSpPr>
      <dsp:spPr>
        <a:xfrm>
          <a:off x="334359" y="41587"/>
          <a:ext cx="4681039" cy="649440"/>
        </a:xfrm>
        <a:prstGeom prst="roundRect">
          <a:avLst/>
        </a:prstGeom>
        <a:solidFill>
          <a:srgbClr val="1C084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6932" tIns="0" rIns="176932"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latin typeface="Century Gothic" panose="020B0502020202020204" pitchFamily="34" charset="0"/>
            </a:rPr>
            <a:t>Evidence generation to support scaling &amp; replication of ENACT pilots</a:t>
          </a:r>
          <a:endParaRPr lang="it-IT" sz="1400" b="1" kern="1200" dirty="0">
            <a:solidFill>
              <a:schemeClr val="bg1"/>
            </a:solidFill>
            <a:latin typeface="Century Gothic" panose="020B0502020202020204" pitchFamily="34" charset="0"/>
          </a:endParaRPr>
        </a:p>
      </dsp:txBody>
      <dsp:txXfrm>
        <a:off x="366062" y="73290"/>
        <a:ext cx="4617633" cy="586034"/>
      </dsp:txXfrm>
    </dsp:sp>
    <dsp:sp modelId="{B44AAA90-2636-4762-9181-D25E49EE0D5D}">
      <dsp:nvSpPr>
        <dsp:cNvPr id="0" name=""/>
        <dsp:cNvSpPr/>
      </dsp:nvSpPr>
      <dsp:spPr>
        <a:xfrm>
          <a:off x="0" y="1364227"/>
          <a:ext cx="6687199" cy="554399"/>
        </a:xfrm>
        <a:prstGeom prst="rect">
          <a:avLst/>
        </a:prstGeom>
        <a:solidFill>
          <a:schemeClr val="accent5">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FCEE2ADB-A366-4604-9284-0CBF915259C4}">
      <dsp:nvSpPr>
        <dsp:cNvPr id="0" name=""/>
        <dsp:cNvSpPr/>
      </dsp:nvSpPr>
      <dsp:spPr>
        <a:xfrm>
          <a:off x="334359" y="1039507"/>
          <a:ext cx="4681039" cy="649440"/>
        </a:xfrm>
        <a:prstGeom prst="roundRect">
          <a:avLst/>
        </a:prstGeom>
        <a:solidFill>
          <a:srgbClr val="1C084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6932" tIns="0" rIns="176932" bIns="0" numCol="1" spcCol="1270" anchor="ctr" anchorCtr="0">
          <a:noAutofit/>
        </a:bodyPr>
        <a:lstStyle/>
        <a:p>
          <a:pPr marL="0" lvl="0" indent="0" algn="l" defTabSz="622300">
            <a:lnSpc>
              <a:spcPct val="90000"/>
            </a:lnSpc>
            <a:spcBef>
              <a:spcPct val="0"/>
            </a:spcBef>
            <a:spcAft>
              <a:spcPct val="35000"/>
            </a:spcAft>
            <a:buNone/>
          </a:pPr>
          <a:r>
            <a:rPr lang="it-IT" sz="1400" b="1" kern="1200">
              <a:solidFill>
                <a:schemeClr val="bg1"/>
              </a:solidFill>
              <a:latin typeface="Century Gothic" panose="020B0502020202020204" pitchFamily="34" charset="0"/>
            </a:rPr>
            <a:t>Policy-relevant outputs </a:t>
          </a:r>
          <a:endParaRPr lang="it-IT" sz="1400" b="1" kern="1200" dirty="0">
            <a:solidFill>
              <a:schemeClr val="bg1"/>
            </a:solidFill>
            <a:latin typeface="Century Gothic" panose="020B0502020202020204" pitchFamily="34" charset="0"/>
          </a:endParaRPr>
        </a:p>
      </dsp:txBody>
      <dsp:txXfrm>
        <a:off x="366062" y="1071210"/>
        <a:ext cx="4617633" cy="586034"/>
      </dsp:txXfrm>
    </dsp:sp>
    <dsp:sp modelId="{5EA5B28F-A676-4AF0-AEA6-5E46CA60E1DF}">
      <dsp:nvSpPr>
        <dsp:cNvPr id="0" name=""/>
        <dsp:cNvSpPr/>
      </dsp:nvSpPr>
      <dsp:spPr>
        <a:xfrm>
          <a:off x="0" y="2362147"/>
          <a:ext cx="6687199" cy="554399"/>
        </a:xfrm>
        <a:prstGeom prst="rect">
          <a:avLst/>
        </a:prstGeom>
        <a:solidFill>
          <a:schemeClr val="accent5">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548A433-B00B-413F-982E-EDA7F6C82178}">
      <dsp:nvSpPr>
        <dsp:cNvPr id="0" name=""/>
        <dsp:cNvSpPr/>
      </dsp:nvSpPr>
      <dsp:spPr>
        <a:xfrm>
          <a:off x="334359" y="2037427"/>
          <a:ext cx="4681039" cy="649440"/>
        </a:xfrm>
        <a:prstGeom prst="roundRect">
          <a:avLst/>
        </a:prstGeom>
        <a:solidFill>
          <a:srgbClr val="1C084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6932" tIns="0" rIns="176932"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latin typeface="Century Gothic" panose="020B0502020202020204" pitchFamily="34" charset="0"/>
            </a:rPr>
            <a:t>Supporting the long-term societal adoption of ENACT solutions</a:t>
          </a:r>
          <a:endParaRPr lang="en-US" sz="1400" b="1" kern="1200" dirty="0">
            <a:solidFill>
              <a:schemeClr val="bg1"/>
            </a:solidFill>
            <a:latin typeface="Century Gothic" panose="020B0502020202020204" pitchFamily="34" charset="0"/>
          </a:endParaRPr>
        </a:p>
      </dsp:txBody>
      <dsp:txXfrm>
        <a:off x="366062" y="2069130"/>
        <a:ext cx="4617633" cy="586034"/>
      </dsp:txXfrm>
    </dsp:sp>
    <dsp:sp modelId="{D7E8A91D-CE06-4CBA-B035-AFA24988D014}">
      <dsp:nvSpPr>
        <dsp:cNvPr id="0" name=""/>
        <dsp:cNvSpPr/>
      </dsp:nvSpPr>
      <dsp:spPr>
        <a:xfrm>
          <a:off x="0" y="3360067"/>
          <a:ext cx="6687199" cy="554399"/>
        </a:xfrm>
        <a:prstGeom prst="rect">
          <a:avLst/>
        </a:prstGeom>
        <a:solidFill>
          <a:schemeClr val="accent5">
            <a:lumMod val="20000"/>
            <a:lumOff val="80000"/>
            <a:alpha val="9000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0D44CD9-ED16-49E5-B71C-EB2D0C26D005}">
      <dsp:nvSpPr>
        <dsp:cNvPr id="0" name=""/>
        <dsp:cNvSpPr/>
      </dsp:nvSpPr>
      <dsp:spPr>
        <a:xfrm>
          <a:off x="334359" y="3035347"/>
          <a:ext cx="4681039" cy="649440"/>
        </a:xfrm>
        <a:prstGeom prst="roundRect">
          <a:avLst/>
        </a:prstGeom>
        <a:solidFill>
          <a:srgbClr val="1C084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76932" tIns="0" rIns="176932" bIns="0" numCol="1" spcCol="1270" anchor="ctr" anchorCtr="0">
          <a:noAutofit/>
        </a:bodyPr>
        <a:lstStyle/>
        <a:p>
          <a:pPr marL="0" lvl="0" indent="0" algn="l" defTabSz="622300">
            <a:lnSpc>
              <a:spcPct val="90000"/>
            </a:lnSpc>
            <a:spcBef>
              <a:spcPct val="0"/>
            </a:spcBef>
            <a:spcAft>
              <a:spcPct val="35000"/>
            </a:spcAft>
            <a:buNone/>
          </a:pPr>
          <a:r>
            <a:rPr lang="en-US" sz="1400" b="1" kern="1200">
              <a:solidFill>
                <a:schemeClr val="bg1"/>
              </a:solidFill>
              <a:latin typeface="Century Gothic" panose="020B0502020202020204" pitchFamily="34" charset="0"/>
            </a:rPr>
            <a:t>Contribution to ENACT’s overall impact maximisation strategy</a:t>
          </a:r>
          <a:endParaRPr lang="it-IT" sz="1400" b="1" kern="1200" dirty="0">
            <a:solidFill>
              <a:schemeClr val="bg1"/>
            </a:solidFill>
            <a:latin typeface="Century Gothic" panose="020B0502020202020204" pitchFamily="34" charset="0"/>
          </a:endParaRPr>
        </a:p>
      </dsp:txBody>
      <dsp:txXfrm>
        <a:off x="366062" y="3067050"/>
        <a:ext cx="4617633" cy="58603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FA9168-1AA0-4330-93C8-8A2BC786DA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112D8426-202C-4385-BEF1-8D0C15BC74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CF91F5F-CE2D-4C59-9BE8-D5C9660BC8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82E420-31C0-4FAB-9C47-370244A3A0D7}" type="slidenum">
              <a:rPr lang="en-US" smtClean="0"/>
              <a:t>‹Nº›</a:t>
            </a:fld>
            <a:endParaRPr lang="en-US"/>
          </a:p>
        </p:txBody>
      </p:sp>
    </p:spTree>
    <p:extLst>
      <p:ext uri="{BB962C8B-B14F-4D97-AF65-F5344CB8AC3E}">
        <p14:creationId xmlns:p14="http://schemas.microsoft.com/office/powerpoint/2010/main" val="995393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AA7A3-4278-43C6-8774-F62FA0274339}" type="datetimeFigureOut">
              <a:rPr lang="en-US" smtClean="0"/>
              <a:t>9/21/2025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BDF500-FE05-4D50-AB42-37EDEB80A66C}" type="slidenum">
              <a:rPr lang="en-US" smtClean="0"/>
              <a:t>‹Nº›</a:t>
            </a:fld>
            <a:endParaRPr lang="en-US"/>
          </a:p>
        </p:txBody>
      </p:sp>
    </p:spTree>
    <p:extLst>
      <p:ext uri="{BB962C8B-B14F-4D97-AF65-F5344CB8AC3E}">
        <p14:creationId xmlns:p14="http://schemas.microsoft.com/office/powerpoint/2010/main" val="293492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0C9026-9F98-38A1-C151-51FC388342B0}"/>
              </a:ext>
            </a:extLst>
          </p:cNvPr>
          <p:cNvSpPr/>
          <p:nvPr userDrawn="1"/>
        </p:nvSpPr>
        <p:spPr>
          <a:xfrm flipV="1">
            <a:off x="0" y="6153331"/>
            <a:ext cx="12192000" cy="70794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34FC0E2-CB24-439B-B95B-B8EF13A99E39}"/>
              </a:ext>
            </a:extLst>
          </p:cNvPr>
          <p:cNvSpPr>
            <a:spLocks noGrp="1"/>
          </p:cNvSpPr>
          <p:nvPr>
            <p:ph type="ctrTitle" hasCustomPrompt="1"/>
          </p:nvPr>
        </p:nvSpPr>
        <p:spPr>
          <a:xfrm>
            <a:off x="701269" y="1953806"/>
            <a:ext cx="10415909" cy="1973223"/>
          </a:xfrm>
        </p:spPr>
        <p:txBody>
          <a:bodyPr lIns="0" rIns="0" anchor="t">
            <a:normAutofit/>
          </a:bodyPr>
          <a:lstStyle>
            <a:lvl1pPr algn="l">
              <a:defRPr sz="4000" b="1">
                <a:solidFill>
                  <a:schemeClr val="tx1"/>
                </a:solidFill>
              </a:defRPr>
            </a:lvl1pPr>
          </a:lstStyle>
          <a:p>
            <a:pPr lvl="0">
              <a:defRPr/>
            </a:pPr>
            <a:r>
              <a:rPr lang="en-US" dirty="0"/>
              <a:t>Click to edit Master text styles</a:t>
            </a:r>
          </a:p>
        </p:txBody>
      </p:sp>
      <p:sp>
        <p:nvSpPr>
          <p:cNvPr id="3" name="Subtitle 2">
            <a:extLst>
              <a:ext uri="{FF2B5EF4-FFF2-40B4-BE49-F238E27FC236}">
                <a16:creationId xmlns:a16="http://schemas.microsoft.com/office/drawing/2014/main" id="{5530698B-AFFB-41C1-AFEB-59EFD036622B}"/>
              </a:ext>
            </a:extLst>
          </p:cNvPr>
          <p:cNvSpPr>
            <a:spLocks noGrp="1"/>
          </p:cNvSpPr>
          <p:nvPr>
            <p:ph type="subTitle" idx="1" hasCustomPrompt="1"/>
          </p:nvPr>
        </p:nvSpPr>
        <p:spPr>
          <a:xfrm>
            <a:off x="701269" y="4048692"/>
            <a:ext cx="10415909" cy="1691569"/>
          </a:xfrm>
        </p:spPr>
        <p:txBody>
          <a:bodyPr lIns="0" rIns="0">
            <a:normAutofit/>
          </a:bodyPr>
          <a:lstStyle>
            <a:lvl1pPr marL="0" indent="0" algn="l">
              <a:buNone/>
              <a:defRPr sz="32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Lorem Ipsum Dolor</a:t>
            </a:r>
          </a:p>
        </p:txBody>
      </p:sp>
      <p:grpSp>
        <p:nvGrpSpPr>
          <p:cNvPr id="10" name="Group 9">
            <a:extLst>
              <a:ext uri="{FF2B5EF4-FFF2-40B4-BE49-F238E27FC236}">
                <a16:creationId xmlns:a16="http://schemas.microsoft.com/office/drawing/2014/main" id="{1E299837-3BE5-3B43-4E7F-51A2110EC5EA}"/>
              </a:ext>
            </a:extLst>
          </p:cNvPr>
          <p:cNvGrpSpPr/>
          <p:nvPr userDrawn="1"/>
        </p:nvGrpSpPr>
        <p:grpSpPr>
          <a:xfrm>
            <a:off x="701269" y="6229707"/>
            <a:ext cx="8878160" cy="564712"/>
            <a:chOff x="701269" y="6172557"/>
            <a:chExt cx="8878160" cy="564712"/>
          </a:xfrm>
        </p:grpSpPr>
        <p:sp>
          <p:nvSpPr>
            <p:cNvPr id="5" name="TextBox 4">
              <a:extLst>
                <a:ext uri="{FF2B5EF4-FFF2-40B4-BE49-F238E27FC236}">
                  <a16:creationId xmlns:a16="http://schemas.microsoft.com/office/drawing/2014/main" id="{F488B961-3AA9-CDFD-4F96-4A30BB4935BA}"/>
                </a:ext>
              </a:extLst>
            </p:cNvPr>
            <p:cNvSpPr txBox="1"/>
            <p:nvPr userDrawn="1"/>
          </p:nvSpPr>
          <p:spPr>
            <a:xfrm>
              <a:off x="1356050" y="6265485"/>
              <a:ext cx="8223379" cy="369332"/>
            </a:xfrm>
            <a:prstGeom prst="rect">
              <a:avLst/>
            </a:prstGeom>
            <a:noFill/>
          </p:spPr>
          <p:txBody>
            <a:bodyPr wrap="square" rtlCol="0">
              <a:spAutoFit/>
            </a:bodyPr>
            <a:lstStyle/>
            <a:p>
              <a:pPr algn="just">
                <a:spcBef>
                  <a:spcPts val="300"/>
                </a:spcBef>
                <a:spcAft>
                  <a:spcPts val="300"/>
                </a:spcAft>
              </a:pPr>
              <a:r>
                <a:rPr lang="en-GB" sz="900" dirty="0">
                  <a:solidFill>
                    <a:srgbClr val="000000"/>
                  </a:solidFill>
                  <a:effectLst/>
                  <a:latin typeface="Arial" panose="020B0604020202020204" pitchFamily="34" charset="0"/>
                  <a:ea typeface="Calibri" panose="020F0502020204030204" pitchFamily="34" charset="0"/>
                </a:rPr>
                <a:t>Funded by the European Union. Views and opinions expressed are however those of the author(s) only and do not necessarily reflect those of the European Union or the European Health and Digital Executive Agency (</a:t>
              </a:r>
              <a:r>
                <a:rPr lang="en-GB" sz="900" dirty="0" err="1">
                  <a:solidFill>
                    <a:srgbClr val="000000"/>
                  </a:solidFill>
                  <a:effectLst/>
                  <a:latin typeface="Arial" panose="020B0604020202020204" pitchFamily="34" charset="0"/>
                  <a:ea typeface="Calibri" panose="020F0502020204030204" pitchFamily="34" charset="0"/>
                </a:rPr>
                <a:t>HaDEA</a:t>
              </a:r>
              <a:r>
                <a:rPr lang="en-GB" sz="900" dirty="0">
                  <a:solidFill>
                    <a:srgbClr val="000000"/>
                  </a:solidFill>
                  <a:effectLst/>
                  <a:latin typeface="Arial" panose="020B0604020202020204" pitchFamily="34" charset="0"/>
                  <a:ea typeface="Calibri" panose="020F0502020204030204" pitchFamily="34" charset="0"/>
                </a:rPr>
                <a:t>). Neither the European Union nor the granting authority can be held responsible for them.</a:t>
              </a:r>
            </a:p>
          </p:txBody>
        </p:sp>
        <p:pic>
          <p:nvPicPr>
            <p:cNvPr id="7" name="Picture 6">
              <a:extLst>
                <a:ext uri="{FF2B5EF4-FFF2-40B4-BE49-F238E27FC236}">
                  <a16:creationId xmlns:a16="http://schemas.microsoft.com/office/drawing/2014/main" id="{996F6BEF-D13F-9DDE-1147-20B8BE0718B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1269" y="6172557"/>
              <a:ext cx="557201" cy="564712"/>
            </a:xfrm>
            <a:prstGeom prst="rect">
              <a:avLst/>
            </a:prstGeom>
            <a:noFill/>
            <a:ln>
              <a:noFill/>
            </a:ln>
          </p:spPr>
        </p:pic>
      </p:grpSp>
      <p:sp>
        <p:nvSpPr>
          <p:cNvPr id="12" name="Rectangle 11">
            <a:extLst>
              <a:ext uri="{FF2B5EF4-FFF2-40B4-BE49-F238E27FC236}">
                <a16:creationId xmlns:a16="http://schemas.microsoft.com/office/drawing/2014/main" id="{9F287B39-72C6-9454-3E02-36B1E1A38B43}"/>
              </a:ext>
            </a:extLst>
          </p:cNvPr>
          <p:cNvSpPr/>
          <p:nvPr userDrawn="1"/>
        </p:nvSpPr>
        <p:spPr>
          <a:xfrm>
            <a:off x="0" y="6113948"/>
            <a:ext cx="12192000" cy="48908"/>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3964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D68BE6F-F4EB-C8E2-192C-A24A57949E2E}"/>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9" name="Rectangle 8">
            <a:extLst>
              <a:ext uri="{FF2B5EF4-FFF2-40B4-BE49-F238E27FC236}">
                <a16:creationId xmlns:a16="http://schemas.microsoft.com/office/drawing/2014/main" id="{2D507A90-9BE8-CD56-DC84-64CEAF39334D}"/>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F248368-1908-4FA2-8871-C97A5210E96D}"/>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14873" y="1967023"/>
            <a:ext cx="10830368" cy="4117517"/>
          </a:xfrm>
        </p:spPr>
        <p:txBody>
          <a:bodyPr lIns="0" tIns="0" rIns="0" bIns="0">
            <a:normAutofit/>
          </a:bodyPr>
          <a:lstStyle>
            <a:lvl1pPr marL="0" indent="0">
              <a:lnSpc>
                <a:spcPct val="100000"/>
              </a:lnSpc>
              <a:spcBef>
                <a:spcPts val="600"/>
              </a:spcBef>
              <a:buNone/>
              <a:defRPr sz="2000" i="0">
                <a:solidFill>
                  <a:schemeClr val="tx2"/>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A0980AB7-46B3-4911-A879-10A547487050}"/>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pic>
        <p:nvPicPr>
          <p:cNvPr id="7" name="Picture 6" descr="A blue text on a black background&#10;&#10;AI-generated content may be incorrect.">
            <a:extLst>
              <a:ext uri="{FF2B5EF4-FFF2-40B4-BE49-F238E27FC236}">
                <a16:creationId xmlns:a16="http://schemas.microsoft.com/office/drawing/2014/main" id="{FF1542F0-5E85-31E7-DBA9-2EE1B731AE35}"/>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4253675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BD4368-EE1F-2449-8809-75311F8D38E1}"/>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4" name="Rectangle 3">
            <a:extLst>
              <a:ext uri="{FF2B5EF4-FFF2-40B4-BE49-F238E27FC236}">
                <a16:creationId xmlns:a16="http://schemas.microsoft.com/office/drawing/2014/main" id="{18541A7D-D626-FB76-9F9D-C2BA2917278B}"/>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18B931-E896-4471-A71A-819D3B682920}"/>
              </a:ext>
            </a:extLst>
          </p:cNvPr>
          <p:cNvSpPr>
            <a:spLocks noGrp="1"/>
          </p:cNvSpPr>
          <p:nvPr>
            <p:ph idx="1"/>
          </p:nvPr>
        </p:nvSpPr>
        <p:spPr>
          <a:xfrm>
            <a:off x="614873" y="1967023"/>
            <a:ext cx="10830368" cy="4117517"/>
          </a:xfrm>
        </p:spPr>
        <p:txBody>
          <a:bodyPr lIns="0" tIns="0" rIns="0" bIns="0">
            <a:normAutofit/>
          </a:bodyPr>
          <a:lstStyle>
            <a:lvl1pPr marL="0" indent="0">
              <a:lnSpc>
                <a:spcPct val="100000"/>
              </a:lnSpc>
              <a:spcBef>
                <a:spcPts val="600"/>
              </a:spcBef>
              <a:buNone/>
              <a:defRPr sz="2000" i="0">
                <a:solidFill>
                  <a:schemeClr val="tx2"/>
                </a:solidFill>
              </a:defRPr>
            </a:lvl1pPr>
            <a:lvl2pPr marL="457200" indent="0">
              <a:buNone/>
              <a:defRPr sz="1800" i="1">
                <a:solidFill>
                  <a:schemeClr val="tx1">
                    <a:lumMod val="75000"/>
                    <a:lumOff val="25000"/>
                  </a:schemeClr>
                </a:solidFill>
              </a:defRPr>
            </a:lvl2pPr>
            <a:lvl3pPr marL="914400" indent="0">
              <a:buNone/>
              <a:defRPr sz="1600" i="1">
                <a:solidFill>
                  <a:schemeClr val="tx1">
                    <a:lumMod val="75000"/>
                    <a:lumOff val="25000"/>
                  </a:schemeClr>
                </a:solidFill>
              </a:defRPr>
            </a:lvl3pPr>
            <a:lvl4pPr marL="1371600" indent="0">
              <a:buNone/>
              <a:defRPr sz="1400" i="1">
                <a:solidFill>
                  <a:schemeClr val="tx1">
                    <a:lumMod val="75000"/>
                    <a:lumOff val="25000"/>
                  </a:schemeClr>
                </a:solidFill>
              </a:defRPr>
            </a:lvl4pPr>
            <a:lvl5pPr marL="1828800" indent="0">
              <a:buNone/>
              <a:defRPr sz="1400" i="1">
                <a:solidFill>
                  <a:schemeClr val="tx1">
                    <a:lumMod val="75000"/>
                    <a:lumOff val="25000"/>
                  </a:schemeClr>
                </a:solidFill>
              </a:defRPr>
            </a:lvl5pPr>
          </a:lstStyle>
          <a:p>
            <a:pPr lvl="0"/>
            <a:r>
              <a:rPr lang="en-US" dirty="0"/>
              <a:t>Click to edit Master text styles</a:t>
            </a:r>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sp>
        <p:nvSpPr>
          <p:cNvPr id="12" name="Text Placeholder 4">
            <a:extLst>
              <a:ext uri="{FF2B5EF4-FFF2-40B4-BE49-F238E27FC236}">
                <a16:creationId xmlns:a16="http://schemas.microsoft.com/office/drawing/2014/main" id="{BF8A32ED-775E-794C-6235-558F8089CEFC}"/>
              </a:ext>
            </a:extLst>
          </p:cNvPr>
          <p:cNvSpPr>
            <a:spLocks noGrp="1"/>
          </p:cNvSpPr>
          <p:nvPr>
            <p:ph type="body" sz="quarter" idx="13" hasCustomPrompt="1"/>
          </p:nvPr>
        </p:nvSpPr>
        <p:spPr>
          <a:xfrm>
            <a:off x="610337" y="1270581"/>
            <a:ext cx="10830367" cy="476250"/>
          </a:xfrm>
        </p:spPr>
        <p:txBody>
          <a:bodyPr>
            <a:noAutofit/>
          </a:bodyPr>
          <a:lstStyle>
            <a:lvl1pPr marL="0" indent="0">
              <a:buNone/>
              <a:defRPr sz="2800">
                <a:solidFill>
                  <a:schemeClr val="tx1"/>
                </a:solidFill>
              </a:defRPr>
            </a:lvl1pPr>
          </a:lstStyle>
          <a:p>
            <a:pPr lvl="0"/>
            <a:r>
              <a:rPr lang="en-GB" dirty="0"/>
              <a:t>Subtitle</a:t>
            </a:r>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pic>
        <p:nvPicPr>
          <p:cNvPr id="5" name="Picture 4" descr="A blue text on a black background&#10;&#10;AI-generated content may be incorrect.">
            <a:extLst>
              <a:ext uri="{FF2B5EF4-FFF2-40B4-BE49-F238E27FC236}">
                <a16:creationId xmlns:a16="http://schemas.microsoft.com/office/drawing/2014/main" id="{3F08F9E5-0D6A-6886-CFE4-850E93E9C8D7}"/>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605445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61A5B56-B0F7-6850-C07F-439563A89ACD}"/>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FE5F1D4A-0BC7-F6AA-1663-4A5BF11C2C9C}"/>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sp>
        <p:nvSpPr>
          <p:cNvPr id="12" name="Text Placeholder 4">
            <a:extLst>
              <a:ext uri="{FF2B5EF4-FFF2-40B4-BE49-F238E27FC236}">
                <a16:creationId xmlns:a16="http://schemas.microsoft.com/office/drawing/2014/main" id="{BF8A32ED-775E-794C-6235-558F8089CEFC}"/>
              </a:ext>
            </a:extLst>
          </p:cNvPr>
          <p:cNvSpPr>
            <a:spLocks noGrp="1"/>
          </p:cNvSpPr>
          <p:nvPr>
            <p:ph type="body" sz="quarter" idx="13" hasCustomPrompt="1"/>
          </p:nvPr>
        </p:nvSpPr>
        <p:spPr>
          <a:xfrm>
            <a:off x="610337" y="1270581"/>
            <a:ext cx="10830368" cy="476250"/>
          </a:xfrm>
        </p:spPr>
        <p:txBody>
          <a:bodyPr>
            <a:noAutofit/>
          </a:bodyPr>
          <a:lstStyle>
            <a:lvl1pPr marL="0" indent="0">
              <a:buNone/>
              <a:defRPr sz="2800">
                <a:solidFill>
                  <a:schemeClr val="tx1"/>
                </a:solidFill>
              </a:defRPr>
            </a:lvl1pPr>
          </a:lstStyle>
          <a:p>
            <a:pPr lvl="0"/>
            <a:r>
              <a:rPr lang="en-GB" dirty="0"/>
              <a:t>Subtitle</a:t>
            </a:r>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2" name="Text Placeholder 5">
            <a:extLst>
              <a:ext uri="{FF2B5EF4-FFF2-40B4-BE49-F238E27FC236}">
                <a16:creationId xmlns:a16="http://schemas.microsoft.com/office/drawing/2014/main" id="{41073347-0CE4-82C8-7F8B-891F0ACC6BEE}"/>
              </a:ext>
            </a:extLst>
          </p:cNvPr>
          <p:cNvSpPr>
            <a:spLocks noGrp="1"/>
          </p:cNvSpPr>
          <p:nvPr>
            <p:ph type="body" sz="quarter" idx="11" hasCustomPrompt="1"/>
          </p:nvPr>
        </p:nvSpPr>
        <p:spPr>
          <a:xfrm>
            <a:off x="614363" y="1796879"/>
            <a:ext cx="5481637" cy="4518197"/>
          </a:xfrm>
        </p:spPr>
        <p:txBody>
          <a:bodyPr>
            <a:normAutofit/>
          </a:bodyPr>
          <a:lstStyle>
            <a:lvl1pPr>
              <a:defRPr sz="2000"/>
            </a:lvl1pPr>
            <a:lvl2pPr>
              <a:defRPr sz="1800"/>
            </a:lvl2pPr>
          </a:lstStyle>
          <a:p>
            <a:pPr lvl="0"/>
            <a:r>
              <a:rPr lang="en-US" dirty="0"/>
              <a:t>First level text</a:t>
            </a:r>
          </a:p>
          <a:p>
            <a:pPr lvl="1"/>
            <a:r>
              <a:rPr lang="en-US" dirty="0"/>
              <a:t>Second level text</a:t>
            </a:r>
          </a:p>
        </p:txBody>
      </p:sp>
      <p:sp>
        <p:nvSpPr>
          <p:cNvPr id="4" name="SmartArt Placeholder 3">
            <a:extLst>
              <a:ext uri="{FF2B5EF4-FFF2-40B4-BE49-F238E27FC236}">
                <a16:creationId xmlns:a16="http://schemas.microsoft.com/office/drawing/2014/main" id="{397A92AE-4DB8-5433-138E-55818838F6DC}"/>
              </a:ext>
            </a:extLst>
          </p:cNvPr>
          <p:cNvSpPr>
            <a:spLocks noGrp="1"/>
          </p:cNvSpPr>
          <p:nvPr>
            <p:ph type="dgm" sz="quarter" idx="10" hasCustomPrompt="1"/>
          </p:nvPr>
        </p:nvSpPr>
        <p:spPr>
          <a:xfrm>
            <a:off x="6189664" y="2355693"/>
            <a:ext cx="5402261" cy="3959383"/>
          </a:xfrm>
        </p:spPr>
        <p:txBody>
          <a:bodyPr>
            <a:normAutofit/>
          </a:bodyPr>
          <a:lstStyle>
            <a:lvl1pPr>
              <a:defRPr sz="1800"/>
            </a:lvl1pPr>
          </a:lstStyle>
          <a:p>
            <a:r>
              <a:rPr lang="en-GB" dirty="0"/>
              <a:t>Graphic</a:t>
            </a:r>
          </a:p>
        </p:txBody>
      </p:sp>
      <p:sp>
        <p:nvSpPr>
          <p:cNvPr id="6" name="Content Placeholder 5">
            <a:extLst>
              <a:ext uri="{FF2B5EF4-FFF2-40B4-BE49-F238E27FC236}">
                <a16:creationId xmlns:a16="http://schemas.microsoft.com/office/drawing/2014/main" id="{8C2B93EB-87F5-E003-0B1C-A7A8898F0067}"/>
              </a:ext>
            </a:extLst>
          </p:cNvPr>
          <p:cNvSpPr>
            <a:spLocks noGrp="1"/>
          </p:cNvSpPr>
          <p:nvPr>
            <p:ph sz="quarter" idx="14" hasCustomPrompt="1"/>
          </p:nvPr>
        </p:nvSpPr>
        <p:spPr>
          <a:xfrm>
            <a:off x="6189664" y="1796879"/>
            <a:ext cx="5251041" cy="411012"/>
          </a:xfrm>
        </p:spPr>
        <p:txBody>
          <a:bodyPr>
            <a:noAutofit/>
          </a:bodyPr>
          <a:lstStyle>
            <a:lvl1pPr marL="0" indent="0">
              <a:buNone/>
              <a:defRPr sz="2000"/>
            </a:lvl1pPr>
          </a:lstStyle>
          <a:p>
            <a:pPr lvl="0"/>
            <a:r>
              <a:rPr lang="en-US" dirty="0"/>
              <a:t>Graphic title</a:t>
            </a:r>
            <a:endParaRPr lang="en-GB" dirty="0"/>
          </a:p>
        </p:txBody>
      </p:sp>
      <p:pic>
        <p:nvPicPr>
          <p:cNvPr id="5" name="Picture 4" descr="A blue text on a black background&#10;&#10;AI-generated content may be incorrect.">
            <a:extLst>
              <a:ext uri="{FF2B5EF4-FFF2-40B4-BE49-F238E27FC236}">
                <a16:creationId xmlns:a16="http://schemas.microsoft.com/office/drawing/2014/main" id="{BAD8D68C-2FCA-3A29-AD83-80870A366AFB}"/>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0330115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4767E0-56AB-2E63-7E48-CF303A4AC69F}"/>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1" name="Rectangle 10">
            <a:extLst>
              <a:ext uri="{FF2B5EF4-FFF2-40B4-BE49-F238E27FC236}">
                <a16:creationId xmlns:a16="http://schemas.microsoft.com/office/drawing/2014/main" id="{88A99943-F73F-2FEE-D52D-0946F5568D0F}"/>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sp>
        <p:nvSpPr>
          <p:cNvPr id="13" name="Title 1">
            <a:extLst>
              <a:ext uri="{FF2B5EF4-FFF2-40B4-BE49-F238E27FC236}">
                <a16:creationId xmlns:a16="http://schemas.microsoft.com/office/drawing/2014/main" id="{B1F56678-5A94-EEE2-1366-210980140D59}"/>
              </a:ext>
            </a:extLst>
          </p:cNvPr>
          <p:cNvSpPr>
            <a:spLocks noGrp="1"/>
          </p:cNvSpPr>
          <p:nvPr>
            <p:ph type="title" hasCustomPrompt="1"/>
          </p:nvPr>
        </p:nvSpPr>
        <p:spPr>
          <a:xfrm>
            <a:off x="614873" y="773460"/>
            <a:ext cx="10830368" cy="481614"/>
          </a:xfrm>
        </p:spPr>
        <p:txBody>
          <a:bodyPr lIns="0" tIns="0" rIns="0" bIns="0">
            <a:normAutofit/>
          </a:bodyPr>
          <a:lstStyle>
            <a:lvl1pPr>
              <a:defRPr sz="3200">
                <a:solidFill>
                  <a:schemeClr val="tx1"/>
                </a:solidFill>
              </a:defRPr>
            </a:lvl1pPr>
          </a:lstStyle>
          <a:p>
            <a:r>
              <a:rPr lang="en-US" dirty="0"/>
              <a:t>CONTENT SLIDE</a:t>
            </a:r>
          </a:p>
        </p:txBody>
      </p:sp>
      <p:sp>
        <p:nvSpPr>
          <p:cNvPr id="2" name="Text Placeholder 5">
            <a:extLst>
              <a:ext uri="{FF2B5EF4-FFF2-40B4-BE49-F238E27FC236}">
                <a16:creationId xmlns:a16="http://schemas.microsoft.com/office/drawing/2014/main" id="{41073347-0CE4-82C8-7F8B-891F0ACC6BEE}"/>
              </a:ext>
            </a:extLst>
          </p:cNvPr>
          <p:cNvSpPr>
            <a:spLocks noGrp="1"/>
          </p:cNvSpPr>
          <p:nvPr>
            <p:ph type="body" sz="quarter" idx="11" hasCustomPrompt="1"/>
          </p:nvPr>
        </p:nvSpPr>
        <p:spPr>
          <a:xfrm>
            <a:off x="614363" y="1796879"/>
            <a:ext cx="5481637" cy="4518197"/>
          </a:xfrm>
        </p:spPr>
        <p:txBody>
          <a:bodyPr>
            <a:normAutofit/>
          </a:bodyPr>
          <a:lstStyle>
            <a:lvl1pPr>
              <a:defRPr sz="2000"/>
            </a:lvl1pPr>
            <a:lvl2pPr>
              <a:defRPr sz="1800"/>
            </a:lvl2pPr>
          </a:lstStyle>
          <a:p>
            <a:pPr lvl="0"/>
            <a:r>
              <a:rPr lang="en-US" dirty="0"/>
              <a:t>First level text</a:t>
            </a:r>
          </a:p>
          <a:p>
            <a:pPr lvl="1"/>
            <a:r>
              <a:rPr lang="en-US" dirty="0"/>
              <a:t>Second level text</a:t>
            </a:r>
          </a:p>
        </p:txBody>
      </p:sp>
      <p:sp>
        <p:nvSpPr>
          <p:cNvPr id="4" name="SmartArt Placeholder 3">
            <a:extLst>
              <a:ext uri="{FF2B5EF4-FFF2-40B4-BE49-F238E27FC236}">
                <a16:creationId xmlns:a16="http://schemas.microsoft.com/office/drawing/2014/main" id="{397A92AE-4DB8-5433-138E-55818838F6DC}"/>
              </a:ext>
            </a:extLst>
          </p:cNvPr>
          <p:cNvSpPr>
            <a:spLocks noGrp="1"/>
          </p:cNvSpPr>
          <p:nvPr>
            <p:ph type="dgm" sz="quarter" idx="10" hasCustomPrompt="1"/>
          </p:nvPr>
        </p:nvSpPr>
        <p:spPr>
          <a:xfrm>
            <a:off x="6189664" y="2355693"/>
            <a:ext cx="5255577" cy="3959383"/>
          </a:xfrm>
        </p:spPr>
        <p:txBody>
          <a:bodyPr>
            <a:normAutofit/>
          </a:bodyPr>
          <a:lstStyle>
            <a:lvl1pPr>
              <a:defRPr sz="1800"/>
            </a:lvl1pPr>
          </a:lstStyle>
          <a:p>
            <a:r>
              <a:rPr lang="en-GB" dirty="0"/>
              <a:t>Graphic</a:t>
            </a:r>
          </a:p>
        </p:txBody>
      </p:sp>
      <p:sp>
        <p:nvSpPr>
          <p:cNvPr id="6" name="Content Placeholder 5">
            <a:extLst>
              <a:ext uri="{FF2B5EF4-FFF2-40B4-BE49-F238E27FC236}">
                <a16:creationId xmlns:a16="http://schemas.microsoft.com/office/drawing/2014/main" id="{8C2B93EB-87F5-E003-0B1C-A7A8898F0067}"/>
              </a:ext>
            </a:extLst>
          </p:cNvPr>
          <p:cNvSpPr>
            <a:spLocks noGrp="1"/>
          </p:cNvSpPr>
          <p:nvPr>
            <p:ph sz="quarter" idx="14" hasCustomPrompt="1"/>
          </p:nvPr>
        </p:nvSpPr>
        <p:spPr>
          <a:xfrm>
            <a:off x="6189664" y="1796879"/>
            <a:ext cx="5255577" cy="411012"/>
          </a:xfrm>
        </p:spPr>
        <p:txBody>
          <a:bodyPr>
            <a:noAutofit/>
          </a:bodyPr>
          <a:lstStyle>
            <a:lvl1pPr marL="0" indent="0">
              <a:buNone/>
              <a:defRPr sz="2000"/>
            </a:lvl1pPr>
          </a:lstStyle>
          <a:p>
            <a:pPr lvl="0"/>
            <a:r>
              <a:rPr lang="en-US" dirty="0"/>
              <a:t>Graphic title</a:t>
            </a:r>
            <a:endParaRPr lang="en-GB" dirty="0"/>
          </a:p>
        </p:txBody>
      </p:sp>
      <p:pic>
        <p:nvPicPr>
          <p:cNvPr id="5" name="Picture 4" descr="A blue text on a black background&#10;&#10;AI-generated content may be incorrect.">
            <a:extLst>
              <a:ext uri="{FF2B5EF4-FFF2-40B4-BE49-F238E27FC236}">
                <a16:creationId xmlns:a16="http://schemas.microsoft.com/office/drawing/2014/main" id="{C82AE53E-B871-3164-4A92-797A9451457E}"/>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048191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3AB52B6-865C-84D8-6EED-9973EA07E519}"/>
              </a:ext>
            </a:extLst>
          </p:cNvPr>
          <p:cNvSpPr/>
          <p:nvPr userDrawn="1"/>
        </p:nvSpPr>
        <p:spPr>
          <a:xfrm flipV="1">
            <a:off x="0" y="6460078"/>
            <a:ext cx="12192000" cy="40716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Rectangle 2">
            <a:extLst>
              <a:ext uri="{FF2B5EF4-FFF2-40B4-BE49-F238E27FC236}">
                <a16:creationId xmlns:a16="http://schemas.microsoft.com/office/drawing/2014/main" id="{DD04F28D-4C88-0885-3F38-39B6B3EAFC39}"/>
              </a:ext>
            </a:extLst>
          </p:cNvPr>
          <p:cNvSpPr/>
          <p:nvPr userDrawn="1"/>
        </p:nvSpPr>
        <p:spPr>
          <a:xfrm>
            <a:off x="0" y="6420695"/>
            <a:ext cx="121920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5">
            <a:extLst>
              <a:ext uri="{FF2B5EF4-FFF2-40B4-BE49-F238E27FC236}">
                <a16:creationId xmlns:a16="http://schemas.microsoft.com/office/drawing/2014/main" id="{8B7606D2-22C6-9703-F990-237AB7021EF6}"/>
              </a:ext>
            </a:extLst>
          </p:cNvPr>
          <p:cNvSpPr>
            <a:spLocks noGrp="1"/>
          </p:cNvSpPr>
          <p:nvPr>
            <p:ph type="sldNum" sz="quarter" idx="12"/>
          </p:nvPr>
        </p:nvSpPr>
        <p:spPr>
          <a:xfrm>
            <a:off x="8849751" y="6560496"/>
            <a:ext cx="2595490" cy="274324"/>
          </a:xfrm>
          <a:prstGeom prst="rect">
            <a:avLst/>
          </a:prstGeom>
        </p:spPr>
        <p:txBody>
          <a:bodyPr/>
          <a:lstStyle>
            <a:lvl1pPr algn="r">
              <a:defRPr sz="1100" b="0">
                <a:solidFill>
                  <a:schemeClr val="tx1"/>
                </a:solidFill>
                <a:latin typeface="Arial" panose="020B0604020202020204" pitchFamily="34" charset="0"/>
                <a:cs typeface="Arial" panose="020B0604020202020204" pitchFamily="34" charset="0"/>
              </a:defRPr>
            </a:lvl1pPr>
          </a:lstStyle>
          <a:p>
            <a:fld id="{FD56064D-2103-4EB8-B936-28D9B50A58DD}" type="slidenum">
              <a:rPr lang="en-US" smtClean="0"/>
              <a:pPr/>
              <a:t>‹Nº›</a:t>
            </a:fld>
            <a:endParaRPr lang="en-US" dirty="0"/>
          </a:p>
        </p:txBody>
      </p:sp>
      <p:pic>
        <p:nvPicPr>
          <p:cNvPr id="5" name="Picture 4" descr="A blue text on a black background&#10;&#10;AI-generated content may be incorrect.">
            <a:extLst>
              <a:ext uri="{FF2B5EF4-FFF2-40B4-BE49-F238E27FC236}">
                <a16:creationId xmlns:a16="http://schemas.microsoft.com/office/drawing/2014/main" id="{203BAAAF-5FDC-C95D-CB89-B3F6BBC986D5}"/>
              </a:ext>
            </a:extLst>
          </p:cNvPr>
          <p:cNvPicPr>
            <a:picLocks noChangeAspect="1"/>
          </p:cNvPicPr>
          <p:nvPr userDrawn="1"/>
        </p:nvPicPr>
        <p:blipFill>
          <a:blip r:embed="rId2"/>
          <a:stretch>
            <a:fillRect/>
          </a:stretch>
        </p:blipFill>
        <p:spPr>
          <a:xfrm>
            <a:off x="8929368" y="176679"/>
            <a:ext cx="2515873" cy="481614"/>
          </a:xfrm>
          <a:prstGeom prst="rect">
            <a:avLst/>
          </a:prstGeom>
        </p:spPr>
      </p:pic>
    </p:spTree>
    <p:extLst>
      <p:ext uri="{BB962C8B-B14F-4D97-AF65-F5344CB8AC3E}">
        <p14:creationId xmlns:p14="http://schemas.microsoft.com/office/powerpoint/2010/main" val="1735490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A38A25-0817-41BC-96A5-5012FE15C978}"/>
              </a:ext>
            </a:extLst>
          </p:cNvPr>
          <p:cNvSpPr>
            <a:spLocks noGrp="1"/>
          </p:cNvSpPr>
          <p:nvPr>
            <p:ph type="title"/>
          </p:nvPr>
        </p:nvSpPr>
        <p:spPr>
          <a:xfrm>
            <a:off x="614873" y="365125"/>
            <a:ext cx="10978078" cy="1325563"/>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A28A22-3D06-43EE-BD32-97F90FEA191C}"/>
              </a:ext>
            </a:extLst>
          </p:cNvPr>
          <p:cNvSpPr>
            <a:spLocks noGrp="1"/>
          </p:cNvSpPr>
          <p:nvPr>
            <p:ph type="body" idx="1"/>
          </p:nvPr>
        </p:nvSpPr>
        <p:spPr>
          <a:xfrm>
            <a:off x="614873" y="1825625"/>
            <a:ext cx="10978078" cy="4351338"/>
          </a:xfrm>
          <a:prstGeom prst="rect">
            <a:avLst/>
          </a:prstGeom>
        </p:spPr>
        <p:txBody>
          <a:bodyPr vert="horz" lIns="91440" tIns="45720" rIns="91440" bIns="45720" rtlCol="0">
            <a:normAutofit/>
          </a:bodyPr>
          <a:lstStyle/>
          <a:p>
            <a:pPr lvl="0">
              <a:defRPr/>
            </a:pPr>
            <a:r>
              <a:rPr lang="en-US" dirty="0"/>
              <a:t>Click to edit Master text styles</a:t>
            </a:r>
          </a:p>
          <a:p>
            <a:pPr lvl="1">
              <a:defRPr/>
            </a:pPr>
            <a:r>
              <a:rPr lang="en-US" dirty="0"/>
              <a:t>Second level</a:t>
            </a:r>
          </a:p>
          <a:p>
            <a:pPr lvl="2">
              <a:defRPr/>
            </a:pPr>
            <a:r>
              <a:rPr lang="en-US" dirty="0"/>
              <a:t>Third level</a:t>
            </a:r>
          </a:p>
          <a:p>
            <a:pPr lvl="3">
              <a:defRPr/>
            </a:pPr>
            <a:r>
              <a:rPr lang="en-US" dirty="0"/>
              <a:t>Fourth level</a:t>
            </a:r>
          </a:p>
        </p:txBody>
      </p:sp>
    </p:spTree>
    <p:extLst>
      <p:ext uri="{BB962C8B-B14F-4D97-AF65-F5344CB8AC3E}">
        <p14:creationId xmlns:p14="http://schemas.microsoft.com/office/powerpoint/2010/main" val="1600862867"/>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hdr="0" ftr="0" dt="0"/>
  <p:txStyles>
    <p:titleStyle>
      <a:lvl1pPr algn="l" defTabSz="914400" rtl="0" eaLnBrk="1" latinLnBrk="0" hangingPunct="1">
        <a:lnSpc>
          <a:spcPct val="90000"/>
        </a:lnSpc>
        <a:spcBef>
          <a:spcPct val="0"/>
        </a:spcBef>
        <a:buNone/>
        <a:defRPr sz="3200" b="1"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ysClr val="windowText" lastClr="00000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ysClr val="windowText" lastClr="00000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ysClr val="windowText" lastClr="00000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ysClr val="windowText" lastClr="00000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ysClr val="windowText" lastClr="00000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11" Type="http://schemas.openxmlformats.org/officeDocument/2006/relationships/image" Target="../media/image12.png"/><Relationship Id="rId5" Type="http://schemas.openxmlformats.org/officeDocument/2006/relationships/diagramColors" Target="../diagrams/colors1.xml"/><Relationship Id="rId10" Type="http://schemas.openxmlformats.org/officeDocument/2006/relationships/image" Target="../media/image11.png"/><Relationship Id="rId4" Type="http://schemas.openxmlformats.org/officeDocument/2006/relationships/diagramQuickStyle" Target="../diagrams/quickStyle1.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enact-he.eu/"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FA173-4917-43E5-B91C-3914C1A8D225}"/>
              </a:ext>
            </a:extLst>
          </p:cNvPr>
          <p:cNvSpPr>
            <a:spLocks noGrp="1"/>
          </p:cNvSpPr>
          <p:nvPr>
            <p:ph type="ctrTitle"/>
          </p:nvPr>
        </p:nvSpPr>
        <p:spPr>
          <a:xfrm>
            <a:off x="701269" y="2085278"/>
            <a:ext cx="10989988" cy="1841751"/>
          </a:xfrm>
        </p:spPr>
        <p:txBody>
          <a:bodyPr>
            <a:normAutofit/>
          </a:bodyPr>
          <a:lstStyle/>
          <a:p>
            <a:r>
              <a:rPr lang="en-US" dirty="0"/>
              <a:t>ENACT</a:t>
            </a:r>
            <a:br>
              <a:rPr lang="en-US" dirty="0"/>
            </a:br>
            <a:r>
              <a:rPr lang="en-US" sz="3200" b="0" dirty="0"/>
              <a:t>Environmental Effect on Health Care and Wellbeing and Active Interventions</a:t>
            </a:r>
            <a:endParaRPr lang="en-US" b="0" dirty="0"/>
          </a:p>
        </p:txBody>
      </p:sp>
      <p:sp>
        <p:nvSpPr>
          <p:cNvPr id="3" name="Subtitle 2">
            <a:extLst>
              <a:ext uri="{FF2B5EF4-FFF2-40B4-BE49-F238E27FC236}">
                <a16:creationId xmlns:a16="http://schemas.microsoft.com/office/drawing/2014/main" id="{D099D82B-F86A-4C04-9207-B25F53939FB6}"/>
              </a:ext>
            </a:extLst>
          </p:cNvPr>
          <p:cNvSpPr>
            <a:spLocks noGrp="1"/>
          </p:cNvSpPr>
          <p:nvPr>
            <p:ph type="subTitle" idx="1"/>
          </p:nvPr>
        </p:nvSpPr>
        <p:spPr/>
        <p:txBody>
          <a:bodyPr/>
          <a:lstStyle/>
          <a:p>
            <a:r>
              <a:rPr lang="en-US" b="0" dirty="0"/>
              <a:t>September 25</a:t>
            </a:r>
            <a:r>
              <a:rPr lang="en-US" b="0" baseline="30000" dirty="0"/>
              <a:t>th</a:t>
            </a:r>
            <a:r>
              <a:rPr lang="en-US" b="0" dirty="0"/>
              <a:t>,2025 | Dea Jancic, AIOTI</a:t>
            </a:r>
            <a:endParaRPr lang="en-US" b="0" i="1" dirty="0"/>
          </a:p>
        </p:txBody>
      </p:sp>
      <p:pic>
        <p:nvPicPr>
          <p:cNvPr id="6" name="Picture 5" descr="A colorful logo with a black background&#10;&#10;AI-generated content may be incorrect.">
            <a:extLst>
              <a:ext uri="{FF2B5EF4-FFF2-40B4-BE49-F238E27FC236}">
                <a16:creationId xmlns:a16="http://schemas.microsoft.com/office/drawing/2014/main" id="{48C5E37A-2F6F-9B09-F16F-73DD564CC02A}"/>
              </a:ext>
            </a:extLst>
          </p:cNvPr>
          <p:cNvPicPr>
            <a:picLocks noGrp="1" noRot="1" noChangeAspect="1" noMove="1" noResize="1" noEditPoints="1" noAdjustHandles="1" noChangeArrowheads="1" noChangeShapeType="1" noCrop="1"/>
          </p:cNvPicPr>
          <p:nvPr/>
        </p:nvPicPr>
        <p:blipFill>
          <a:blip r:embed="rId2">
            <a:alphaModFix amt="5000"/>
            <a:extLst>
              <a:ext uri="{BEBA8EAE-BF5A-486C-A8C5-ECC9F3942E4B}">
                <a14:imgProps xmlns:a14="http://schemas.microsoft.com/office/drawing/2010/main">
                  <a14:imgLayer r:embed="rId3">
                    <a14:imgEffect>
                      <a14:saturation sat="0"/>
                    </a14:imgEffect>
                  </a14:imgLayer>
                </a14:imgProps>
              </a:ext>
            </a:extLst>
          </a:blip>
          <a:srcRect t="12739" r="18846" b="21366"/>
          <a:stretch/>
        </p:blipFill>
        <p:spPr>
          <a:xfrm>
            <a:off x="4917441" y="0"/>
            <a:ext cx="7274560" cy="6146800"/>
          </a:xfrm>
          <a:prstGeom prst="rect">
            <a:avLst/>
          </a:prstGeom>
        </p:spPr>
      </p:pic>
      <p:pic>
        <p:nvPicPr>
          <p:cNvPr id="9" name="Picture 8" descr="A blue text on a black background&#10;&#10;AI-generated content may be incorrect.">
            <a:extLst>
              <a:ext uri="{FF2B5EF4-FFF2-40B4-BE49-F238E27FC236}">
                <a16:creationId xmlns:a16="http://schemas.microsoft.com/office/drawing/2014/main" id="{47C2FA49-62DE-E4A7-4218-E9748ECA070C}"/>
              </a:ext>
            </a:extLst>
          </p:cNvPr>
          <p:cNvPicPr>
            <a:picLocks noChangeAspect="1"/>
          </p:cNvPicPr>
          <p:nvPr/>
        </p:nvPicPr>
        <p:blipFill>
          <a:blip r:embed="rId4"/>
          <a:stretch>
            <a:fillRect/>
          </a:stretch>
        </p:blipFill>
        <p:spPr>
          <a:xfrm>
            <a:off x="4555273" y="339867"/>
            <a:ext cx="6941034" cy="1328723"/>
          </a:xfrm>
          <a:prstGeom prst="rect">
            <a:avLst/>
          </a:prstGeom>
        </p:spPr>
      </p:pic>
      <p:pic>
        <p:nvPicPr>
          <p:cNvPr id="7" name="Picture 6" descr="A green and black logo&#10;&#10;AI-generated content may be incorrect.">
            <a:extLst>
              <a:ext uri="{FF2B5EF4-FFF2-40B4-BE49-F238E27FC236}">
                <a16:creationId xmlns:a16="http://schemas.microsoft.com/office/drawing/2014/main" id="{C2AD3B56-C5E8-42FD-4943-16A50086ED61}"/>
              </a:ext>
            </a:extLst>
          </p:cNvPr>
          <p:cNvPicPr>
            <a:picLocks noChangeAspect="1"/>
          </p:cNvPicPr>
          <p:nvPr/>
        </p:nvPicPr>
        <p:blipFill>
          <a:blip r:embed="rId5"/>
          <a:stretch>
            <a:fillRect/>
          </a:stretch>
        </p:blipFill>
        <p:spPr>
          <a:xfrm>
            <a:off x="805837" y="150808"/>
            <a:ext cx="2571366" cy="1573014"/>
          </a:xfrm>
          <a:prstGeom prst="rect">
            <a:avLst/>
          </a:prstGeom>
        </p:spPr>
      </p:pic>
    </p:spTree>
    <p:extLst>
      <p:ext uri="{BB962C8B-B14F-4D97-AF65-F5344CB8AC3E}">
        <p14:creationId xmlns:p14="http://schemas.microsoft.com/office/powerpoint/2010/main" val="3013068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F7E7FAF-E07D-4F21-619A-C5E57D571594}"/>
              </a:ext>
            </a:extLst>
          </p:cNvPr>
          <p:cNvSpPr>
            <a:spLocks noGrp="1"/>
          </p:cNvSpPr>
          <p:nvPr>
            <p:ph type="sldNum" sz="quarter" idx="12"/>
          </p:nvPr>
        </p:nvSpPr>
        <p:spPr/>
        <p:txBody>
          <a:bodyPr/>
          <a:lstStyle/>
          <a:p>
            <a:fld id="{FD56064D-2103-4EB8-B936-28D9B50A58DD}" type="slidenum">
              <a:rPr lang="en-US" smtClean="0"/>
              <a:pPr/>
              <a:t>2</a:t>
            </a:fld>
            <a:endParaRPr lang="en-US" dirty="0"/>
          </a:p>
        </p:txBody>
      </p:sp>
      <p:sp>
        <p:nvSpPr>
          <p:cNvPr id="5" name="Title 4">
            <a:extLst>
              <a:ext uri="{FF2B5EF4-FFF2-40B4-BE49-F238E27FC236}">
                <a16:creationId xmlns:a16="http://schemas.microsoft.com/office/drawing/2014/main" id="{CEF433C6-5231-6326-7B2A-96F6A836EB7B}"/>
              </a:ext>
            </a:extLst>
          </p:cNvPr>
          <p:cNvSpPr>
            <a:spLocks noGrp="1"/>
          </p:cNvSpPr>
          <p:nvPr>
            <p:ph type="title"/>
          </p:nvPr>
        </p:nvSpPr>
        <p:spPr>
          <a:xfrm>
            <a:off x="553504" y="430710"/>
            <a:ext cx="10830368" cy="481614"/>
          </a:xfrm>
        </p:spPr>
        <p:txBody>
          <a:bodyPr/>
          <a:lstStyle/>
          <a:p>
            <a:r>
              <a:rPr lang="en-GB" dirty="0"/>
              <a:t>Scientific challenge and context</a:t>
            </a:r>
          </a:p>
        </p:txBody>
      </p:sp>
      <p:sp>
        <p:nvSpPr>
          <p:cNvPr id="4" name="Rectangle: Rounded Corners 57">
            <a:extLst>
              <a:ext uri="{FF2B5EF4-FFF2-40B4-BE49-F238E27FC236}">
                <a16:creationId xmlns:a16="http://schemas.microsoft.com/office/drawing/2014/main" id="{6B8CCEF9-C7EA-07E3-3E92-38DE67FFC7ED}"/>
              </a:ext>
            </a:extLst>
          </p:cNvPr>
          <p:cNvSpPr/>
          <p:nvPr/>
        </p:nvSpPr>
        <p:spPr>
          <a:xfrm>
            <a:off x="6195604" y="5206836"/>
            <a:ext cx="2043123" cy="99186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2">
            <a:extLst>
              <a:ext uri="{FF2B5EF4-FFF2-40B4-BE49-F238E27FC236}">
                <a16:creationId xmlns:a16="http://schemas.microsoft.com/office/drawing/2014/main" id="{430BF8AC-9017-87FD-0411-737937CB67B3}"/>
              </a:ext>
            </a:extLst>
          </p:cNvPr>
          <p:cNvSpPr/>
          <p:nvPr/>
        </p:nvSpPr>
        <p:spPr>
          <a:xfrm>
            <a:off x="6195604" y="4011374"/>
            <a:ext cx="2043123" cy="1015635"/>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48">
            <a:extLst>
              <a:ext uri="{FF2B5EF4-FFF2-40B4-BE49-F238E27FC236}">
                <a16:creationId xmlns:a16="http://schemas.microsoft.com/office/drawing/2014/main" id="{C9F5653E-3B1C-B334-B5A8-4DAB37A76527}"/>
              </a:ext>
            </a:extLst>
          </p:cNvPr>
          <p:cNvSpPr/>
          <p:nvPr/>
        </p:nvSpPr>
        <p:spPr>
          <a:xfrm>
            <a:off x="6198332" y="2814430"/>
            <a:ext cx="2043123" cy="1015635"/>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Rounded Corners 43">
            <a:extLst>
              <a:ext uri="{FF2B5EF4-FFF2-40B4-BE49-F238E27FC236}">
                <a16:creationId xmlns:a16="http://schemas.microsoft.com/office/drawing/2014/main" id="{4B1059A6-6FF7-8E7F-A927-46B6D7319E8A}"/>
              </a:ext>
            </a:extLst>
          </p:cNvPr>
          <p:cNvSpPr/>
          <p:nvPr/>
        </p:nvSpPr>
        <p:spPr>
          <a:xfrm>
            <a:off x="6195605" y="1576259"/>
            <a:ext cx="2043123" cy="1015635"/>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rma libre: forma 26">
            <a:extLst>
              <a:ext uri="{FF2B5EF4-FFF2-40B4-BE49-F238E27FC236}">
                <a16:creationId xmlns:a16="http://schemas.microsoft.com/office/drawing/2014/main" id="{61F583FC-EAF2-0232-F327-8E9D13DA9145}"/>
              </a:ext>
            </a:extLst>
          </p:cNvPr>
          <p:cNvSpPr/>
          <p:nvPr/>
        </p:nvSpPr>
        <p:spPr>
          <a:xfrm>
            <a:off x="7052329" y="1576259"/>
            <a:ext cx="5018000" cy="1015635"/>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159" tIns="98159" rIns="98159" bIns="98159"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44500" rtl="0" eaLnBrk="1" fontAlgn="auto" latinLnBrk="0" hangingPunct="1">
              <a:lnSpc>
                <a:spcPct val="90000"/>
              </a:lnSpc>
              <a:spcBef>
                <a:spcPct val="0"/>
              </a:spcBef>
              <a:spcAft>
                <a:spcPct val="35000"/>
              </a:spcAft>
              <a:buClrTx/>
              <a:buSzTx/>
              <a:buFontTx/>
              <a:buNone/>
              <a:tabLst/>
              <a:defRPr/>
            </a:pPr>
            <a:endParaRPr kumimoji="0" lang="en-US" altLang="es-ES" sz="6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444500" rtl="0" eaLnBrk="1" fontAlgn="auto" latinLnBrk="0" hangingPunct="1">
              <a:lnSpc>
                <a:spcPct val="100000"/>
              </a:lnSpc>
              <a:spcBef>
                <a:spcPct val="0"/>
              </a:spcBef>
              <a:spcAft>
                <a:spcPts val="0"/>
              </a:spcAft>
              <a:buClrTx/>
              <a:buSzTx/>
              <a:buFontTx/>
              <a:buNone/>
              <a:tabLst/>
              <a:defRPr/>
            </a:pPr>
            <a:r>
              <a:rPr kumimoji="0" lang="en-US"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How </a:t>
            </a:r>
            <a:r>
              <a:rPr kumimoji="0" lang="en-US" altLang="es-ES"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environmental stressors </a:t>
            </a:r>
            <a:r>
              <a:rPr kumimoji="0" lang="en-US"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(air, water, noise, allergens, humidity) </a:t>
            </a:r>
          </a:p>
          <a:p>
            <a:pPr marL="0" marR="0" lvl="0" indent="0" algn="l" defTabSz="444500" rtl="0" eaLnBrk="1" fontAlgn="auto" latinLnBrk="0" hangingPunct="1">
              <a:lnSpc>
                <a:spcPct val="100000"/>
              </a:lnSpc>
              <a:spcBef>
                <a:spcPct val="0"/>
              </a:spcBef>
              <a:spcAft>
                <a:spcPts val="0"/>
              </a:spcAft>
              <a:buClrTx/>
              <a:buSzTx/>
              <a:buFontTx/>
              <a:buNone/>
              <a:tabLst/>
              <a:defRPr/>
            </a:pPr>
            <a:r>
              <a:rPr kumimoji="0" lang="en-US"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are </a:t>
            </a:r>
            <a:r>
              <a:rPr kumimoji="0" lang="en-US" altLang="es-ES"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responsible</a:t>
            </a:r>
            <a:r>
              <a:rPr kumimoji="0" lang="en-US"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for</a:t>
            </a:r>
            <a:r>
              <a:rPr kumimoji="0" lang="en-US" altLang="es-ES"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NCDs </a:t>
            </a:r>
            <a:r>
              <a:rPr kumimoji="0" lang="en-US"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(CVD, Respiratory, Ocular, dermatological)  </a:t>
            </a:r>
          </a:p>
          <a:p>
            <a:pPr marL="0" marR="0" lvl="0" indent="0" algn="l" defTabSz="444500" rtl="0" eaLnBrk="1" fontAlgn="auto" latinLnBrk="0" hangingPunct="1">
              <a:lnSpc>
                <a:spcPct val="100000"/>
              </a:lnSpc>
              <a:spcBef>
                <a:spcPct val="0"/>
              </a:spcBef>
              <a:spcAft>
                <a:spcPts val="0"/>
              </a:spcAft>
              <a:buClrTx/>
              <a:buSzTx/>
              <a:buFontTx/>
              <a:buNone/>
              <a:tabLst/>
              <a:defRPr/>
            </a:pPr>
            <a:r>
              <a:rPr kumimoji="0" lang="en-GB" altLang="es-ES"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Translates</a:t>
            </a:r>
            <a:r>
              <a:rPr kumimoji="0" lang="en-GB"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r>
              <a:rPr kumimoji="0" lang="en-GB" altLang="es-ES"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population</a:t>
            </a:r>
            <a:r>
              <a:rPr kumimoji="0" lang="en-GB"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-level” exposomic models into ”</a:t>
            </a:r>
            <a:r>
              <a:rPr kumimoji="0" lang="en-GB" altLang="es-ES" sz="11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individual</a:t>
            </a:r>
            <a:r>
              <a:rPr kumimoji="0" lang="en-GB"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-level”</a:t>
            </a:r>
          </a:p>
        </p:txBody>
      </p:sp>
      <p:sp>
        <p:nvSpPr>
          <p:cNvPr id="10" name="Rectangle: Rounded Corners 56">
            <a:extLst>
              <a:ext uri="{FF2B5EF4-FFF2-40B4-BE49-F238E27FC236}">
                <a16:creationId xmlns:a16="http://schemas.microsoft.com/office/drawing/2014/main" id="{1742386C-374F-9552-C28F-A7C452C11278}"/>
              </a:ext>
            </a:extLst>
          </p:cNvPr>
          <p:cNvSpPr/>
          <p:nvPr/>
        </p:nvSpPr>
        <p:spPr>
          <a:xfrm>
            <a:off x="9552687" y="1514930"/>
            <a:ext cx="2517642" cy="237169"/>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mn-cs"/>
              </a:rPr>
              <a:t>The What! -  ENACT</a:t>
            </a:r>
            <a:endParaRPr kumimoji="0" lang="en-GB" sz="12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orma libre: forma 26">
            <a:extLst>
              <a:ext uri="{FF2B5EF4-FFF2-40B4-BE49-F238E27FC236}">
                <a16:creationId xmlns:a16="http://schemas.microsoft.com/office/drawing/2014/main" id="{DFA8B096-875D-BB0E-4733-35BC586D9293}"/>
              </a:ext>
            </a:extLst>
          </p:cNvPr>
          <p:cNvSpPr/>
          <p:nvPr/>
        </p:nvSpPr>
        <p:spPr>
          <a:xfrm>
            <a:off x="7052328" y="2814430"/>
            <a:ext cx="5018001" cy="1015635"/>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159" tIns="98159" rIns="98159" bIns="98159"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4445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en-GB"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EU Digital Continuum: 5 pilots- Belgium, Bulgaria, Ireland, Italy, &amp; Spain,</a:t>
            </a:r>
          </a:p>
          <a:p>
            <a:pPr marL="628650" marR="0" lvl="1" indent="-171450" algn="l" defTabSz="4445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Cross-border learning and harmonized urban health strategies</a:t>
            </a:r>
          </a:p>
          <a:p>
            <a:pPr marL="171450" marR="0" lvl="0" indent="-171450" algn="l" defTabSz="4445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GB"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Federated Data Infrastructure</a:t>
            </a:r>
          </a:p>
          <a:p>
            <a:pPr marL="171450" marR="0" lvl="0" indent="-171450" algn="l" defTabSz="4445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Privacy-preserving, enabling scalable and ethical AI</a:t>
            </a:r>
            <a:endParaRPr kumimoji="0" lang="en-GB" altLang="es-ES" sz="11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2" name="Rectangle: Rounded Corners 56">
            <a:extLst>
              <a:ext uri="{FF2B5EF4-FFF2-40B4-BE49-F238E27FC236}">
                <a16:creationId xmlns:a16="http://schemas.microsoft.com/office/drawing/2014/main" id="{FCDE49F1-882B-E99E-68F1-60BEB1EBFF8D}"/>
              </a:ext>
            </a:extLst>
          </p:cNvPr>
          <p:cNvSpPr/>
          <p:nvPr/>
        </p:nvSpPr>
        <p:spPr>
          <a:xfrm>
            <a:off x="8088587" y="2655893"/>
            <a:ext cx="3981742" cy="230621"/>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mn-cs"/>
              </a:rPr>
              <a:t>The How! </a:t>
            </a:r>
            <a:r>
              <a:rPr kumimoji="0" lang="en-GB" altLang="es-ES" sz="1200" b="0" i="0" u="none" strike="noStrike" kern="1200" cap="none" spc="0" normalizeH="0" baseline="0" noProof="0" dirty="0">
                <a:ln>
                  <a:noFill/>
                </a:ln>
                <a:solidFill>
                  <a:prstClr val="white"/>
                </a:solidFill>
                <a:effectLst/>
                <a:uLnTx/>
                <a:uFillTx/>
                <a:latin typeface="Calibri" panose="020F0502020204030204"/>
                <a:ea typeface="+mn-ea"/>
                <a:cs typeface="+mn-cs"/>
              </a:rPr>
              <a:t>AI-Driven Environmental Health Modelling</a:t>
            </a:r>
          </a:p>
        </p:txBody>
      </p:sp>
      <p:sp>
        <p:nvSpPr>
          <p:cNvPr id="13" name="Forma libre: forma 26">
            <a:extLst>
              <a:ext uri="{FF2B5EF4-FFF2-40B4-BE49-F238E27FC236}">
                <a16:creationId xmlns:a16="http://schemas.microsoft.com/office/drawing/2014/main" id="{05BB88ED-D3D8-A63B-6380-422FDD75EB8C}"/>
              </a:ext>
            </a:extLst>
          </p:cNvPr>
          <p:cNvSpPr/>
          <p:nvPr/>
        </p:nvSpPr>
        <p:spPr>
          <a:xfrm>
            <a:off x="7052329" y="4011374"/>
            <a:ext cx="5018000" cy="1015635"/>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159" tIns="98159" rIns="98159" bIns="98159"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444500" rtl="0" eaLnBrk="1" fontAlgn="auto" latinLnBrk="0" hangingPunct="1">
              <a:lnSpc>
                <a:spcPct val="90000"/>
              </a:lnSpc>
              <a:spcBef>
                <a:spcPct val="0"/>
              </a:spcBef>
              <a:spcAft>
                <a:spcPct val="35000"/>
              </a:spcAft>
              <a:buClrTx/>
              <a:buSzTx/>
              <a:buFontTx/>
              <a:buNone/>
              <a:tabLst/>
              <a:defRPr/>
            </a:pPr>
            <a:endParaRPr kumimoji="0" lang="en-GB" altLang="es-ES" sz="6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altLang="es-E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Interactive visualization tools and services targeted stakeholders</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altLang="es-E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Bridging the gap: data and action </a:t>
            </a:r>
            <a:r>
              <a:rPr kumimoji="0" lang="en-US" altLang="es-E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sym typeface="Wingdings" panose="05000000000000000000" pitchFamily="2" charset="2"/>
              </a:rPr>
              <a:t> </a:t>
            </a:r>
            <a:r>
              <a:rPr kumimoji="0" lang="en-US" altLang="es-E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urban health governance.</a:t>
            </a:r>
          </a:p>
        </p:txBody>
      </p:sp>
      <p:sp>
        <p:nvSpPr>
          <p:cNvPr id="14" name="Rectangle: Rounded Corners 56">
            <a:extLst>
              <a:ext uri="{FF2B5EF4-FFF2-40B4-BE49-F238E27FC236}">
                <a16:creationId xmlns:a16="http://schemas.microsoft.com/office/drawing/2014/main" id="{ABF3E153-EFBC-050A-7EB5-0F31F535AE3D}"/>
              </a:ext>
            </a:extLst>
          </p:cNvPr>
          <p:cNvSpPr/>
          <p:nvPr/>
        </p:nvSpPr>
        <p:spPr>
          <a:xfrm>
            <a:off x="8426462" y="3887966"/>
            <a:ext cx="3643867" cy="23707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mn-cs"/>
              </a:rPr>
              <a:t>To Whom!  Citizen, Health providers &amp; Policy makers</a:t>
            </a:r>
            <a:endParaRPr kumimoji="0" lang="en-GB" sz="1200" b="1" i="1"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Forma libre: forma 26">
            <a:extLst>
              <a:ext uri="{FF2B5EF4-FFF2-40B4-BE49-F238E27FC236}">
                <a16:creationId xmlns:a16="http://schemas.microsoft.com/office/drawing/2014/main" id="{76FF6254-1B8C-0AC1-61B4-F65D47EC522D}"/>
              </a:ext>
            </a:extLst>
          </p:cNvPr>
          <p:cNvSpPr/>
          <p:nvPr/>
        </p:nvSpPr>
        <p:spPr>
          <a:xfrm>
            <a:off x="7234052" y="5209515"/>
            <a:ext cx="4878757" cy="991860"/>
          </a:xfrm>
          <a:prstGeom prst="round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159" tIns="98159" rIns="98159" bIns="98159" numCol="1" spcCol="1270" anchor="t"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171450" marR="0" lvl="0" indent="-171450" algn="l" defTabSz="4445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 b="0" i="0" u="none" strike="noStrike" kern="1200" cap="none" spc="0" normalizeH="0" baseline="0" noProof="0" dirty="0">
              <a:ln>
                <a:noFill/>
              </a:ln>
              <a:solidFill>
                <a:prstClr val="white"/>
              </a:solidFill>
              <a:effectLst/>
              <a:uLnTx/>
              <a:uFillTx/>
              <a:latin typeface="Segoe Sans"/>
              <a:ea typeface="+mn-ea"/>
              <a:cs typeface="+mn-cs"/>
            </a:endParaRPr>
          </a:p>
          <a:p>
            <a:pPr marL="171450" marR="0" lvl="0" indent="-171450" algn="l" defTabSz="4445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Evidence-based recommendations for:</a:t>
            </a:r>
          </a:p>
          <a:p>
            <a:pPr marL="628650" marR="0" lvl="1" indent="-171450" algn="l" defTabSz="4445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Pollution management</a:t>
            </a:r>
          </a:p>
          <a:p>
            <a:pPr marL="628650" marR="0" lvl="1"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Urban planning</a:t>
            </a:r>
          </a:p>
          <a:p>
            <a:pPr marL="171450" marR="0" lvl="0" indent="-171450" algn="l" defTabSz="444500" rtl="0" eaLnBrk="1" fontAlgn="auto" latinLnBrk="0" hangingPunct="1">
              <a:lnSpc>
                <a:spcPct val="90000"/>
              </a:lnSpc>
              <a:spcBef>
                <a:spcPct val="0"/>
              </a:spcBef>
              <a:spcAft>
                <a:spcPct val="350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Within EU and global sustainability strategies.</a:t>
            </a:r>
            <a:endParaRPr kumimoji="0" lang="en-GB" altLang="es-ES" sz="1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16" name="Rectangle: Rounded Corners 56">
            <a:extLst>
              <a:ext uri="{FF2B5EF4-FFF2-40B4-BE49-F238E27FC236}">
                <a16:creationId xmlns:a16="http://schemas.microsoft.com/office/drawing/2014/main" id="{2EE0A6ED-4E67-BBBB-4F17-A2BFF611D1AD}"/>
              </a:ext>
            </a:extLst>
          </p:cNvPr>
          <p:cNvSpPr/>
          <p:nvPr/>
        </p:nvSpPr>
        <p:spPr>
          <a:xfrm>
            <a:off x="9358045" y="5147540"/>
            <a:ext cx="2712284" cy="23707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white"/>
                </a:solidFill>
                <a:effectLst/>
                <a:uLnTx/>
                <a:uFillTx/>
                <a:latin typeface="Calibri" panose="020F0502020204030204"/>
                <a:ea typeface="+mn-ea"/>
                <a:cs typeface="+mn-cs"/>
              </a:rPr>
              <a:t>Environmental and Policy Impact</a:t>
            </a:r>
          </a:p>
        </p:txBody>
      </p:sp>
      <p:grpSp>
        <p:nvGrpSpPr>
          <p:cNvPr id="17" name="Group 42">
            <a:extLst>
              <a:ext uri="{FF2B5EF4-FFF2-40B4-BE49-F238E27FC236}">
                <a16:creationId xmlns:a16="http://schemas.microsoft.com/office/drawing/2014/main" id="{6BC25957-3F39-2625-2A62-1B37A96B59D7}"/>
              </a:ext>
            </a:extLst>
          </p:cNvPr>
          <p:cNvGrpSpPr/>
          <p:nvPr/>
        </p:nvGrpSpPr>
        <p:grpSpPr>
          <a:xfrm>
            <a:off x="6446985" y="2466019"/>
            <a:ext cx="787067" cy="2843893"/>
            <a:chOff x="6994240" y="2454087"/>
            <a:chExt cx="787067" cy="2571549"/>
          </a:xfrm>
          <a:solidFill>
            <a:schemeClr val="bg2"/>
          </a:solidFill>
        </p:grpSpPr>
        <p:sp>
          <p:nvSpPr>
            <p:cNvPr id="18" name="Arrow: Right 36">
              <a:extLst>
                <a:ext uri="{FF2B5EF4-FFF2-40B4-BE49-F238E27FC236}">
                  <a16:creationId xmlns:a16="http://schemas.microsoft.com/office/drawing/2014/main" id="{5462B707-AC03-DB69-86DA-7D68D48BFDDE}"/>
                </a:ext>
              </a:extLst>
            </p:cNvPr>
            <p:cNvSpPr/>
            <p:nvPr/>
          </p:nvSpPr>
          <p:spPr>
            <a:xfrm rot="16200000">
              <a:off x="7038000" y="2454086"/>
              <a:ext cx="365124" cy="365125"/>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Arrow: Right 37">
              <a:extLst>
                <a:ext uri="{FF2B5EF4-FFF2-40B4-BE49-F238E27FC236}">
                  <a16:creationId xmlns:a16="http://schemas.microsoft.com/office/drawing/2014/main" id="{1AD4FEF9-9B6D-9109-11AB-C1891E57D516}"/>
                </a:ext>
              </a:extLst>
            </p:cNvPr>
            <p:cNvSpPr/>
            <p:nvPr/>
          </p:nvSpPr>
          <p:spPr>
            <a:xfrm rot="5400000">
              <a:off x="7416183" y="2472952"/>
              <a:ext cx="365124" cy="365125"/>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Arrow: Right 38">
              <a:extLst>
                <a:ext uri="{FF2B5EF4-FFF2-40B4-BE49-F238E27FC236}">
                  <a16:creationId xmlns:a16="http://schemas.microsoft.com/office/drawing/2014/main" id="{A219E9DF-6A75-6D98-B716-CAC4C891E765}"/>
                </a:ext>
              </a:extLst>
            </p:cNvPr>
            <p:cNvSpPr/>
            <p:nvPr/>
          </p:nvSpPr>
          <p:spPr>
            <a:xfrm rot="16200000">
              <a:off x="6994241" y="3511306"/>
              <a:ext cx="365124" cy="365125"/>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Arrow: Right 39">
              <a:extLst>
                <a:ext uri="{FF2B5EF4-FFF2-40B4-BE49-F238E27FC236}">
                  <a16:creationId xmlns:a16="http://schemas.microsoft.com/office/drawing/2014/main" id="{6A94DEFF-58C8-2599-F6D5-E983D7617794}"/>
                </a:ext>
              </a:extLst>
            </p:cNvPr>
            <p:cNvSpPr/>
            <p:nvPr/>
          </p:nvSpPr>
          <p:spPr>
            <a:xfrm rot="5400000">
              <a:off x="7372424" y="3530172"/>
              <a:ext cx="365124" cy="365125"/>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Arrow: Right 40">
              <a:extLst>
                <a:ext uri="{FF2B5EF4-FFF2-40B4-BE49-F238E27FC236}">
                  <a16:creationId xmlns:a16="http://schemas.microsoft.com/office/drawing/2014/main" id="{649D3796-0FBE-80CA-4E0E-C8913B94DA74}"/>
                </a:ext>
              </a:extLst>
            </p:cNvPr>
            <p:cNvSpPr/>
            <p:nvPr/>
          </p:nvSpPr>
          <p:spPr>
            <a:xfrm rot="16200000">
              <a:off x="7018218" y="4641645"/>
              <a:ext cx="365124" cy="365125"/>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Arrow: Right 41">
              <a:extLst>
                <a:ext uri="{FF2B5EF4-FFF2-40B4-BE49-F238E27FC236}">
                  <a16:creationId xmlns:a16="http://schemas.microsoft.com/office/drawing/2014/main" id="{47B0E19D-D746-B913-6E48-8400EEC345B8}"/>
                </a:ext>
              </a:extLst>
            </p:cNvPr>
            <p:cNvSpPr/>
            <p:nvPr/>
          </p:nvSpPr>
          <p:spPr>
            <a:xfrm rot="5400000">
              <a:off x="7396401" y="4660511"/>
              <a:ext cx="365124" cy="365125"/>
            </a:xfrm>
            <a:prstGeom prst="rightArrow">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4" name="Picture 47" descr="A white eye with a black background&#10;&#10;Description automatically generated">
            <a:extLst>
              <a:ext uri="{FF2B5EF4-FFF2-40B4-BE49-F238E27FC236}">
                <a16:creationId xmlns:a16="http://schemas.microsoft.com/office/drawing/2014/main" id="{1E120F41-8691-7AF0-8800-772AE06482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07888" y="1876171"/>
            <a:ext cx="385885" cy="385885"/>
          </a:xfrm>
          <a:prstGeom prst="rect">
            <a:avLst/>
          </a:prstGeom>
        </p:spPr>
      </p:pic>
      <p:pic>
        <p:nvPicPr>
          <p:cNvPr id="25" name="Imagen 30">
            <a:extLst>
              <a:ext uri="{FF2B5EF4-FFF2-40B4-BE49-F238E27FC236}">
                <a16:creationId xmlns:a16="http://schemas.microsoft.com/office/drawing/2014/main" id="{55EFD928-BC38-0475-03C1-35EEE2A72558}"/>
              </a:ext>
            </a:extLst>
          </p:cNvPr>
          <p:cNvPicPr>
            <a:picLocks noChangeAspect="1"/>
          </p:cNvPicPr>
          <p:nvPr/>
        </p:nvPicPr>
        <p:blipFill>
          <a:blip r:embed="rId3"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6555857" y="4301166"/>
            <a:ext cx="442811" cy="442811"/>
          </a:xfrm>
          <a:prstGeom prst="rect">
            <a:avLst/>
          </a:prstGeom>
        </p:spPr>
      </p:pic>
      <p:sp>
        <p:nvSpPr>
          <p:cNvPr id="26" name="CuadroTexto 32">
            <a:extLst>
              <a:ext uri="{FF2B5EF4-FFF2-40B4-BE49-F238E27FC236}">
                <a16:creationId xmlns:a16="http://schemas.microsoft.com/office/drawing/2014/main" id="{D82E8F12-DD07-9858-4153-547A327EB067}"/>
              </a:ext>
            </a:extLst>
          </p:cNvPr>
          <p:cNvSpPr txBox="1"/>
          <p:nvPr/>
        </p:nvSpPr>
        <p:spPr>
          <a:xfrm>
            <a:off x="6361636" y="3029206"/>
            <a:ext cx="678391"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Segoe Sans"/>
                <a:ea typeface="+mn-ea"/>
                <a:cs typeface="+mn-cs"/>
              </a:rPr>
              <a:t>🔐</a:t>
            </a:r>
            <a:endParaRPr kumimoji="0" lang="es-ES"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CuadroTexto 34">
            <a:extLst>
              <a:ext uri="{FF2B5EF4-FFF2-40B4-BE49-F238E27FC236}">
                <a16:creationId xmlns:a16="http://schemas.microsoft.com/office/drawing/2014/main" id="{7B973587-75DC-E1F7-81E0-A636893AABE4}"/>
              </a:ext>
            </a:extLst>
          </p:cNvPr>
          <p:cNvSpPr txBox="1"/>
          <p:nvPr/>
        </p:nvSpPr>
        <p:spPr>
          <a:xfrm>
            <a:off x="6446985" y="5435205"/>
            <a:ext cx="748923"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Segoe Sans"/>
                <a:ea typeface="+mn-ea"/>
                <a:cs typeface="+mn-cs"/>
              </a:rPr>
              <a:t>🌱</a:t>
            </a:r>
            <a:endParaRPr kumimoji="0" lang="es-ES"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8" name="Picture 2">
            <a:extLst>
              <a:ext uri="{FF2B5EF4-FFF2-40B4-BE49-F238E27FC236}">
                <a16:creationId xmlns:a16="http://schemas.microsoft.com/office/drawing/2014/main" id="{D63815E9-04BE-A7D1-E7F4-74117A2B5977}"/>
              </a:ext>
            </a:extLst>
          </p:cNvPr>
          <p:cNvPicPr>
            <a:picLocks noChangeAspect="1"/>
          </p:cNvPicPr>
          <p:nvPr/>
        </p:nvPicPr>
        <p:blipFill>
          <a:blip r:embed="rId4" cstate="screen">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tretch>
            <a:fillRect/>
          </a:stretch>
        </p:blipFill>
        <p:spPr>
          <a:xfrm>
            <a:off x="258708" y="1670162"/>
            <a:ext cx="5647513" cy="4080254"/>
          </a:xfrm>
          <a:prstGeom prst="rect">
            <a:avLst/>
          </a:prstGeom>
        </p:spPr>
      </p:pic>
    </p:spTree>
    <p:extLst>
      <p:ext uri="{BB962C8B-B14F-4D97-AF65-F5344CB8AC3E}">
        <p14:creationId xmlns:p14="http://schemas.microsoft.com/office/powerpoint/2010/main" val="4184653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A4E64-1431-735B-CD1E-962F6D4A075F}"/>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A52700-2769-AFEB-0319-9939FF09843D}"/>
              </a:ext>
            </a:extLst>
          </p:cNvPr>
          <p:cNvSpPr>
            <a:spLocks noGrp="1"/>
          </p:cNvSpPr>
          <p:nvPr>
            <p:ph type="sldNum" sz="quarter" idx="12"/>
          </p:nvPr>
        </p:nvSpPr>
        <p:spPr/>
        <p:txBody>
          <a:bodyPr/>
          <a:lstStyle/>
          <a:p>
            <a:fld id="{FD56064D-2103-4EB8-B936-28D9B50A58DD}" type="slidenum">
              <a:rPr lang="en-US" smtClean="0"/>
              <a:pPr/>
              <a:t>3</a:t>
            </a:fld>
            <a:endParaRPr lang="en-US" dirty="0"/>
          </a:p>
        </p:txBody>
      </p:sp>
      <p:sp>
        <p:nvSpPr>
          <p:cNvPr id="5" name="Title 4">
            <a:extLst>
              <a:ext uri="{FF2B5EF4-FFF2-40B4-BE49-F238E27FC236}">
                <a16:creationId xmlns:a16="http://schemas.microsoft.com/office/drawing/2014/main" id="{F1C9937D-9FF5-C008-7D80-A68719F1E7D9}"/>
              </a:ext>
            </a:extLst>
          </p:cNvPr>
          <p:cNvSpPr>
            <a:spLocks noGrp="1"/>
          </p:cNvSpPr>
          <p:nvPr>
            <p:ph type="title"/>
          </p:nvPr>
        </p:nvSpPr>
        <p:spPr>
          <a:xfrm>
            <a:off x="516682" y="285458"/>
            <a:ext cx="10830368" cy="481614"/>
          </a:xfrm>
        </p:spPr>
        <p:txBody>
          <a:bodyPr/>
          <a:lstStyle/>
          <a:p>
            <a:r>
              <a:rPr lang="en-GB" dirty="0"/>
              <a:t>Scientific challenge and context</a:t>
            </a:r>
          </a:p>
        </p:txBody>
      </p:sp>
      <p:sp>
        <p:nvSpPr>
          <p:cNvPr id="2" name="Rectangle 70">
            <a:extLst>
              <a:ext uri="{FF2B5EF4-FFF2-40B4-BE49-F238E27FC236}">
                <a16:creationId xmlns:a16="http://schemas.microsoft.com/office/drawing/2014/main" id="{2A317711-AAE0-D157-CD09-A2E9EEAEB925}"/>
              </a:ext>
            </a:extLst>
          </p:cNvPr>
          <p:cNvSpPr/>
          <p:nvPr/>
        </p:nvSpPr>
        <p:spPr>
          <a:xfrm>
            <a:off x="4733527" y="2850337"/>
            <a:ext cx="159888" cy="2228282"/>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9" name="Rectangle 70">
            <a:extLst>
              <a:ext uri="{FF2B5EF4-FFF2-40B4-BE49-F238E27FC236}">
                <a16:creationId xmlns:a16="http://schemas.microsoft.com/office/drawing/2014/main" id="{2890783A-1C9B-5F5C-20FB-0FC672A0FCEE}"/>
              </a:ext>
            </a:extLst>
          </p:cNvPr>
          <p:cNvSpPr/>
          <p:nvPr/>
        </p:nvSpPr>
        <p:spPr>
          <a:xfrm>
            <a:off x="732684" y="2850338"/>
            <a:ext cx="159888" cy="199637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0" name="Rectangle 70">
            <a:extLst>
              <a:ext uri="{FF2B5EF4-FFF2-40B4-BE49-F238E27FC236}">
                <a16:creationId xmlns:a16="http://schemas.microsoft.com/office/drawing/2014/main" id="{17DAEA1C-14A4-4D71-0B81-A9A48B1978D9}"/>
              </a:ext>
            </a:extLst>
          </p:cNvPr>
          <p:cNvSpPr/>
          <p:nvPr/>
        </p:nvSpPr>
        <p:spPr>
          <a:xfrm>
            <a:off x="8877533" y="2852434"/>
            <a:ext cx="159888" cy="1994273"/>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1" name="CuadroTexto 1">
            <a:extLst>
              <a:ext uri="{FF2B5EF4-FFF2-40B4-BE49-F238E27FC236}">
                <a16:creationId xmlns:a16="http://schemas.microsoft.com/office/drawing/2014/main" id="{EAE693A3-0FFD-E963-C7AF-66FD5A950DC7}"/>
              </a:ext>
            </a:extLst>
          </p:cNvPr>
          <p:cNvSpPr txBox="1"/>
          <p:nvPr/>
        </p:nvSpPr>
        <p:spPr>
          <a:xfrm>
            <a:off x="4845371" y="3772150"/>
            <a:ext cx="2880000" cy="306467"/>
          </a:xfrm>
          <a:prstGeom prst="roundRect">
            <a:avLst/>
          </a:prstGeom>
          <a:solidFill>
            <a:schemeClr val="bg2"/>
          </a:solidFill>
          <a:ln>
            <a:noFill/>
          </a:ln>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Early Detection &amp; Prevention</a:t>
            </a:r>
          </a:p>
        </p:txBody>
      </p:sp>
      <p:sp>
        <p:nvSpPr>
          <p:cNvPr id="32" name="CuadroTexto 4">
            <a:extLst>
              <a:ext uri="{FF2B5EF4-FFF2-40B4-BE49-F238E27FC236}">
                <a16:creationId xmlns:a16="http://schemas.microsoft.com/office/drawing/2014/main" id="{CE307032-9267-D8D7-3753-73EFF6E80087}"/>
              </a:ext>
            </a:extLst>
          </p:cNvPr>
          <p:cNvSpPr txBox="1"/>
          <p:nvPr/>
        </p:nvSpPr>
        <p:spPr>
          <a:xfrm>
            <a:off x="4845371" y="4183517"/>
            <a:ext cx="2880000" cy="306467"/>
          </a:xfrm>
          <a:prstGeom prst="roundRect">
            <a:avLst/>
          </a:prstGeom>
          <a:solidFill>
            <a:schemeClr val="bg2"/>
          </a:solidFill>
          <a:ln>
            <a:noFill/>
          </a:ln>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Empowerment &amp; Engagement</a:t>
            </a: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CuadroTexto 5">
            <a:extLst>
              <a:ext uri="{FF2B5EF4-FFF2-40B4-BE49-F238E27FC236}">
                <a16:creationId xmlns:a16="http://schemas.microsoft.com/office/drawing/2014/main" id="{762D6228-36A0-E1AB-1B28-A01734DAB599}"/>
              </a:ext>
            </a:extLst>
          </p:cNvPr>
          <p:cNvSpPr txBox="1"/>
          <p:nvPr/>
        </p:nvSpPr>
        <p:spPr>
          <a:xfrm>
            <a:off x="4845371" y="3360783"/>
            <a:ext cx="2880000" cy="306467"/>
          </a:xfrm>
          <a:prstGeom prst="roundRect">
            <a:avLst/>
          </a:prstGeom>
          <a:solidFill>
            <a:schemeClr val="bg2"/>
          </a:solidFill>
          <a:ln>
            <a:noFill/>
          </a:ln>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Personalized Risk Awareness</a:t>
            </a: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4" name="CuadroTexto 43">
            <a:extLst>
              <a:ext uri="{FF2B5EF4-FFF2-40B4-BE49-F238E27FC236}">
                <a16:creationId xmlns:a16="http://schemas.microsoft.com/office/drawing/2014/main" id="{3EB28C62-3DE3-4CB9-6456-651ABDC84E91}"/>
              </a:ext>
            </a:extLst>
          </p:cNvPr>
          <p:cNvSpPr txBox="1"/>
          <p:nvPr/>
        </p:nvSpPr>
        <p:spPr>
          <a:xfrm>
            <a:off x="4716585" y="2377162"/>
            <a:ext cx="3402406" cy="720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CITIZENS</a:t>
            </a:r>
          </a:p>
        </p:txBody>
      </p:sp>
      <p:sp>
        <p:nvSpPr>
          <p:cNvPr id="35" name="CuadroTexto 1">
            <a:extLst>
              <a:ext uri="{FF2B5EF4-FFF2-40B4-BE49-F238E27FC236}">
                <a16:creationId xmlns:a16="http://schemas.microsoft.com/office/drawing/2014/main" id="{DF6C3E4B-E64A-190E-ECA8-B72AC4D07841}"/>
              </a:ext>
            </a:extLst>
          </p:cNvPr>
          <p:cNvSpPr txBox="1"/>
          <p:nvPr/>
        </p:nvSpPr>
        <p:spPr>
          <a:xfrm>
            <a:off x="816986" y="3768427"/>
            <a:ext cx="2880000" cy="306467"/>
          </a:xfrm>
          <a:prstGeom prst="roundRect">
            <a:avLst/>
          </a:prstGeom>
          <a:solidFill>
            <a:schemeClr val="bg2"/>
          </a:solidFill>
          <a:ln>
            <a:noFill/>
          </a:ln>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Policy Evaluation &amp; Monitoring</a:t>
            </a:r>
          </a:p>
        </p:txBody>
      </p:sp>
      <p:sp>
        <p:nvSpPr>
          <p:cNvPr id="36" name="CuadroTexto 4">
            <a:extLst>
              <a:ext uri="{FF2B5EF4-FFF2-40B4-BE49-F238E27FC236}">
                <a16:creationId xmlns:a16="http://schemas.microsoft.com/office/drawing/2014/main" id="{C6C2107D-2278-0068-7027-898428E95788}"/>
              </a:ext>
            </a:extLst>
          </p:cNvPr>
          <p:cNvSpPr txBox="1"/>
          <p:nvPr/>
        </p:nvSpPr>
        <p:spPr>
          <a:xfrm>
            <a:off x="816986" y="4179794"/>
            <a:ext cx="2880000" cy="306467"/>
          </a:xfrm>
          <a:prstGeom prst="roundRect">
            <a:avLst/>
          </a:prstGeom>
          <a:solidFill>
            <a:schemeClr val="bg2"/>
          </a:solidFill>
          <a:ln>
            <a:noFill/>
          </a:ln>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Empowerment &amp; Engagement</a:t>
            </a: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7" name="CuadroTexto 5">
            <a:extLst>
              <a:ext uri="{FF2B5EF4-FFF2-40B4-BE49-F238E27FC236}">
                <a16:creationId xmlns:a16="http://schemas.microsoft.com/office/drawing/2014/main" id="{28E701D2-654D-1092-D15F-3D85E31AD65E}"/>
              </a:ext>
            </a:extLst>
          </p:cNvPr>
          <p:cNvSpPr txBox="1"/>
          <p:nvPr/>
        </p:nvSpPr>
        <p:spPr>
          <a:xfrm>
            <a:off x="816986" y="3357060"/>
            <a:ext cx="2880000" cy="306467"/>
          </a:xfrm>
          <a:prstGeom prst="roundRect">
            <a:avLst/>
          </a:prstGeom>
          <a:solidFill>
            <a:schemeClr val="bg2"/>
          </a:solidFill>
          <a:ln>
            <a:noFill/>
          </a:ln>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Evidences on Urban Planning</a:t>
            </a: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8" name="CuadroTexto 43">
            <a:extLst>
              <a:ext uri="{FF2B5EF4-FFF2-40B4-BE49-F238E27FC236}">
                <a16:creationId xmlns:a16="http://schemas.microsoft.com/office/drawing/2014/main" id="{BC410100-12D7-D012-80E9-EBC5B06610FD}"/>
              </a:ext>
            </a:extLst>
          </p:cNvPr>
          <p:cNvSpPr txBox="1"/>
          <p:nvPr/>
        </p:nvSpPr>
        <p:spPr>
          <a:xfrm>
            <a:off x="668914" y="2396479"/>
            <a:ext cx="3028071" cy="720000"/>
          </a:xfrm>
          <a:prstGeom prst="roundRect">
            <a:avLst>
              <a:gd name="adj" fmla="val 50000"/>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POLICYMAKERS</a:t>
            </a:r>
          </a:p>
        </p:txBody>
      </p:sp>
      <p:sp>
        <p:nvSpPr>
          <p:cNvPr id="39" name="CuadroTexto 43">
            <a:extLst>
              <a:ext uri="{FF2B5EF4-FFF2-40B4-BE49-F238E27FC236}">
                <a16:creationId xmlns:a16="http://schemas.microsoft.com/office/drawing/2014/main" id="{457AD1CF-3770-6CF6-7409-A466612948A3}"/>
              </a:ext>
            </a:extLst>
          </p:cNvPr>
          <p:cNvSpPr txBox="1"/>
          <p:nvPr/>
        </p:nvSpPr>
        <p:spPr>
          <a:xfrm>
            <a:off x="8828242" y="2377162"/>
            <a:ext cx="2880000" cy="720000"/>
          </a:xfrm>
          <a:prstGeom prst="roundRect">
            <a:avLst>
              <a:gd name="adj" fmla="val 50000"/>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HEALTH   PROVIDERS</a:t>
            </a:r>
          </a:p>
        </p:txBody>
      </p:sp>
      <p:sp>
        <p:nvSpPr>
          <p:cNvPr id="40" name="CuadroTexto 4">
            <a:extLst>
              <a:ext uri="{FF2B5EF4-FFF2-40B4-BE49-F238E27FC236}">
                <a16:creationId xmlns:a16="http://schemas.microsoft.com/office/drawing/2014/main" id="{3489B48D-F830-DED9-3C9F-B1132C08096B}"/>
              </a:ext>
            </a:extLst>
          </p:cNvPr>
          <p:cNvSpPr txBox="1"/>
          <p:nvPr/>
        </p:nvSpPr>
        <p:spPr>
          <a:xfrm>
            <a:off x="8984427" y="4184879"/>
            <a:ext cx="2880000" cy="306467"/>
          </a:xfrm>
          <a:prstGeom prst="roundRect">
            <a:avLst/>
          </a:prstGeom>
          <a:solidFill>
            <a:schemeClr val="bg2"/>
          </a:solidFill>
          <a:ln>
            <a:noFill/>
          </a:ln>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Training &amp; Capacity  (material)</a:t>
            </a: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1" name="CuadroTexto 1">
            <a:extLst>
              <a:ext uri="{FF2B5EF4-FFF2-40B4-BE49-F238E27FC236}">
                <a16:creationId xmlns:a16="http://schemas.microsoft.com/office/drawing/2014/main" id="{11F69EB7-8F93-69B9-6231-B89E976228AA}"/>
              </a:ext>
            </a:extLst>
          </p:cNvPr>
          <p:cNvSpPr txBox="1"/>
          <p:nvPr/>
        </p:nvSpPr>
        <p:spPr>
          <a:xfrm>
            <a:off x="8984427" y="3773512"/>
            <a:ext cx="2880000" cy="306467"/>
          </a:xfrm>
          <a:prstGeom prst="roundRect">
            <a:avLst/>
          </a:prstGeom>
          <a:solidFill>
            <a:schemeClr val="bg2"/>
          </a:solidFill>
          <a:ln>
            <a:noFill/>
          </a:ln>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Population Health Management</a:t>
            </a:r>
          </a:p>
        </p:txBody>
      </p:sp>
      <p:sp>
        <p:nvSpPr>
          <p:cNvPr id="42" name="CuadroTexto 5">
            <a:extLst>
              <a:ext uri="{FF2B5EF4-FFF2-40B4-BE49-F238E27FC236}">
                <a16:creationId xmlns:a16="http://schemas.microsoft.com/office/drawing/2014/main" id="{7426562A-46D1-6AD7-CA70-F34E0F5E6BFF}"/>
              </a:ext>
            </a:extLst>
          </p:cNvPr>
          <p:cNvSpPr txBox="1"/>
          <p:nvPr/>
        </p:nvSpPr>
        <p:spPr>
          <a:xfrm>
            <a:off x="8984427" y="3362145"/>
            <a:ext cx="2880000" cy="306467"/>
          </a:xfrm>
          <a:prstGeom prst="roundRect">
            <a:avLst/>
          </a:prstGeom>
          <a:solidFill>
            <a:schemeClr val="bg2"/>
          </a:solidFill>
          <a:ln>
            <a:noFill/>
          </a:ln>
        </p:spPr>
        <p:txBody>
          <a:bodyPr wrap="square"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Clinical Support</a:t>
            </a:r>
            <a:endParaRPr kumimoji="0" lang="en-GB" sz="1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43" name="CuadroTexto 43">
            <a:extLst>
              <a:ext uri="{FF2B5EF4-FFF2-40B4-BE49-F238E27FC236}">
                <a16:creationId xmlns:a16="http://schemas.microsoft.com/office/drawing/2014/main" id="{480767BC-E4B7-1C5E-A89E-C08D74DDE7C9}"/>
              </a:ext>
            </a:extLst>
          </p:cNvPr>
          <p:cNvSpPr txBox="1"/>
          <p:nvPr/>
        </p:nvSpPr>
        <p:spPr>
          <a:xfrm>
            <a:off x="4716585" y="4684776"/>
            <a:ext cx="3402406" cy="1107644"/>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Early detection / QoL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Individual Exposomic Risk </a:t>
            </a:r>
            <a:r>
              <a:rPr kumimoji="0" lang="en-US" sz="1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(personalized)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Proactive management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Safer Urban living</a:t>
            </a:r>
          </a:p>
        </p:txBody>
      </p:sp>
      <p:sp>
        <p:nvSpPr>
          <p:cNvPr id="44" name="CuadroTexto 43">
            <a:extLst>
              <a:ext uri="{FF2B5EF4-FFF2-40B4-BE49-F238E27FC236}">
                <a16:creationId xmlns:a16="http://schemas.microsoft.com/office/drawing/2014/main" id="{A16F94EC-FA51-EAD4-3BC9-189BDA26506C}"/>
              </a:ext>
            </a:extLst>
          </p:cNvPr>
          <p:cNvSpPr txBox="1"/>
          <p:nvPr/>
        </p:nvSpPr>
        <p:spPr>
          <a:xfrm>
            <a:off x="654163" y="4718469"/>
            <a:ext cx="3008785" cy="72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Transparent reproducible Policy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Briefs tailored to local </a:t>
            </a:r>
          </a:p>
        </p:txBody>
      </p:sp>
      <p:sp>
        <p:nvSpPr>
          <p:cNvPr id="45" name="CuadroTexto 43">
            <a:extLst>
              <a:ext uri="{FF2B5EF4-FFF2-40B4-BE49-F238E27FC236}">
                <a16:creationId xmlns:a16="http://schemas.microsoft.com/office/drawing/2014/main" id="{684D277C-78AA-6A38-0E0B-0BB248F7BE8E}"/>
              </a:ext>
            </a:extLst>
          </p:cNvPr>
          <p:cNvSpPr txBox="1"/>
          <p:nvPr/>
        </p:nvSpPr>
        <p:spPr>
          <a:xfrm>
            <a:off x="8814091" y="4707252"/>
            <a:ext cx="3008785" cy="720000"/>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Health System Preparedness (Reduce Financial Burden) &amp; Scalable Models</a:t>
            </a:r>
          </a:p>
        </p:txBody>
      </p:sp>
      <p:sp>
        <p:nvSpPr>
          <p:cNvPr id="46" name="Rectángulo 38">
            <a:extLst>
              <a:ext uri="{FF2B5EF4-FFF2-40B4-BE49-F238E27FC236}">
                <a16:creationId xmlns:a16="http://schemas.microsoft.com/office/drawing/2014/main" id="{866F0331-2EA4-8982-2634-FE1C045F42F2}"/>
              </a:ext>
            </a:extLst>
          </p:cNvPr>
          <p:cNvSpPr/>
          <p:nvPr/>
        </p:nvSpPr>
        <p:spPr>
          <a:xfrm>
            <a:off x="0" y="930603"/>
            <a:ext cx="12148417" cy="1785104"/>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43AF81"/>
                </a:solidFill>
                <a:effectLst/>
                <a:uLnTx/>
                <a:uFillTx/>
                <a:latin typeface="Century Gothic" panose="020B0502020202020204" pitchFamily="34" charset="0"/>
                <a:ea typeface="+mn-ea"/>
                <a:cs typeface="+mn-cs"/>
              </a:rPr>
              <a:t>Transformational infrastructure </a:t>
            </a:r>
            <a:r>
              <a:rPr kumimoji="0" lang="en-GB" sz="2000" b="1" i="1" u="none" strike="noStrike" kern="1200" cap="none" spc="0" normalizeH="0" baseline="0" noProof="0" dirty="0">
                <a:ln>
                  <a:noFill/>
                </a:ln>
                <a:solidFill>
                  <a:srgbClr val="082C28"/>
                </a:solidFill>
                <a:effectLst/>
                <a:uLnTx/>
                <a:uFillTx/>
                <a:latin typeface="Century Gothic" panose="020B0502020202020204" pitchFamily="34" charset="0"/>
                <a:ea typeface="+mn-ea"/>
                <a:cs typeface="+mn-cs"/>
              </a:rPr>
              <a:t>that bridges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1" u="none" strike="noStrike" kern="1200" cap="none" spc="0" normalizeH="0" baseline="0" noProof="0" dirty="0">
                <a:ln>
                  <a:noFill/>
                </a:ln>
                <a:solidFill>
                  <a:srgbClr val="86BA39"/>
                </a:solidFill>
                <a:effectLst/>
                <a:uLnTx/>
                <a:uFillTx/>
                <a:latin typeface="Century Gothic" panose="020B0502020202020204" pitchFamily="34" charset="0"/>
                <a:ea typeface="+mn-ea"/>
                <a:cs typeface="+mn-cs"/>
              </a:rPr>
              <a:t>environmental intelligence, predictive health, and policy innovation</a:t>
            </a:r>
          </a:p>
          <a:p>
            <a:pPr marL="0" marR="0" lvl="0" indent="0" algn="ctr" defTabSz="457200" rtl="0" eaLnBrk="1" fontAlgn="auto" latinLnBrk="0" hangingPunct="1">
              <a:lnSpc>
                <a:spcPct val="100000"/>
              </a:lnSpc>
              <a:spcBef>
                <a:spcPts val="120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Pan-EU exposomic Risk Score: </a:t>
            </a:r>
            <a:r>
              <a:rPr kumimoji="0" lang="en-GB" sz="2000" b="0" i="1" u="none" strike="noStrike" kern="1200" cap="none" spc="0" normalizeH="0" baseline="0" noProof="0" dirty="0">
                <a:ln>
                  <a:noFill/>
                </a:ln>
                <a:solidFill>
                  <a:srgbClr val="43AF81"/>
                </a:solidFill>
                <a:effectLst/>
                <a:uLnTx/>
                <a:uFillTx/>
                <a:latin typeface="Century Gothic" panose="020B0502020202020204" pitchFamily="34" charset="0"/>
                <a:ea typeface="+mn-ea"/>
                <a:cs typeface="+mn-cs"/>
              </a:rPr>
              <a:t>How pollution affects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our health (short/long term) </a:t>
            </a:r>
            <a:r>
              <a:rPr kumimoji="0" lang="en-GB" sz="2000" b="0" i="1" u="none" strike="noStrike" kern="1200" cap="none" spc="0" normalizeH="0" baseline="0" noProof="0" dirty="0">
                <a:ln>
                  <a:noFill/>
                </a:ln>
                <a:solidFill>
                  <a:srgbClr val="43AF81"/>
                </a:solidFill>
                <a:effectLst/>
                <a:uLnTx/>
                <a:uFillTx/>
                <a:latin typeface="Century Gothic" panose="020B0502020202020204" pitchFamily="34" charset="0"/>
                <a:ea typeface="+mn-ea"/>
                <a:cs typeface="+mn-cs"/>
              </a:rPr>
              <a:t>“translating causal insights” </a:t>
            </a:r>
            <a:r>
              <a:rPr kumimoji="0" lang="en-GB"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to:</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86BA39"/>
                </a:solidFill>
                <a:effectLst/>
                <a:uLnTx/>
                <a:uFillTx/>
                <a:latin typeface="Century Gothic" panose="020B0502020202020204" pitchFamily="34" charset="0"/>
                <a:ea typeface="+mn-ea"/>
                <a:cs typeface="+mn-cs"/>
              </a:rPr>
              <a:t>.</a:t>
            </a:r>
            <a:r>
              <a:rPr kumimoji="0" lang="en-GB" sz="2000" b="0" i="1" u="none" strike="noStrike" kern="1200" cap="none" spc="0" normalizeH="0" baseline="0" noProof="0" dirty="0">
                <a:ln>
                  <a:noFill/>
                </a:ln>
                <a:solidFill>
                  <a:srgbClr val="082C28"/>
                </a:solidFill>
                <a:effectLst/>
                <a:uLnTx/>
                <a:uFillTx/>
                <a:latin typeface="Century Gothic" panose="020B0502020202020204" pitchFamily="34" charset="0"/>
                <a:ea typeface="+mn-ea"/>
                <a:cs typeface="+mn-cs"/>
              </a:rPr>
              <a:t> </a:t>
            </a:r>
          </a:p>
        </p:txBody>
      </p:sp>
    </p:spTree>
    <p:extLst>
      <p:ext uri="{BB962C8B-B14F-4D97-AF65-F5344CB8AC3E}">
        <p14:creationId xmlns:p14="http://schemas.microsoft.com/office/powerpoint/2010/main" val="196976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D4464-5FAC-062E-6B46-2139B3097DC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DE17023-98C3-262A-C08E-3D40F25BF649}"/>
              </a:ext>
            </a:extLst>
          </p:cNvPr>
          <p:cNvSpPr>
            <a:spLocks noGrp="1"/>
          </p:cNvSpPr>
          <p:nvPr>
            <p:ph type="sldNum" sz="quarter" idx="12"/>
          </p:nvPr>
        </p:nvSpPr>
        <p:spPr/>
        <p:txBody>
          <a:bodyPr/>
          <a:lstStyle/>
          <a:p>
            <a:fld id="{FD56064D-2103-4EB8-B936-28D9B50A58DD}" type="slidenum">
              <a:rPr lang="en-US" smtClean="0"/>
              <a:pPr/>
              <a:t>4</a:t>
            </a:fld>
            <a:endParaRPr lang="en-US" dirty="0"/>
          </a:p>
        </p:txBody>
      </p:sp>
      <p:sp>
        <p:nvSpPr>
          <p:cNvPr id="5" name="Title 4">
            <a:extLst>
              <a:ext uri="{FF2B5EF4-FFF2-40B4-BE49-F238E27FC236}">
                <a16:creationId xmlns:a16="http://schemas.microsoft.com/office/drawing/2014/main" id="{7B818BFC-0B7E-309D-D38F-0833B6457878}"/>
              </a:ext>
            </a:extLst>
          </p:cNvPr>
          <p:cNvSpPr>
            <a:spLocks noGrp="1"/>
          </p:cNvSpPr>
          <p:nvPr>
            <p:ph type="title"/>
          </p:nvPr>
        </p:nvSpPr>
        <p:spPr>
          <a:xfrm>
            <a:off x="604616" y="472396"/>
            <a:ext cx="10830368" cy="481614"/>
          </a:xfrm>
        </p:spPr>
        <p:txBody>
          <a:bodyPr/>
          <a:lstStyle/>
          <a:p>
            <a:r>
              <a:rPr lang="en-GB" dirty="0"/>
              <a:t>Scientific approach</a:t>
            </a:r>
          </a:p>
        </p:txBody>
      </p:sp>
      <p:sp>
        <p:nvSpPr>
          <p:cNvPr id="4" name="Content Placeholder 6">
            <a:extLst>
              <a:ext uri="{FF2B5EF4-FFF2-40B4-BE49-F238E27FC236}">
                <a16:creationId xmlns:a16="http://schemas.microsoft.com/office/drawing/2014/main" id="{4FB60ED3-5216-EDEC-9AEE-BF2CF37190E3}"/>
              </a:ext>
            </a:extLst>
          </p:cNvPr>
          <p:cNvSpPr>
            <a:spLocks noGrp="1"/>
          </p:cNvSpPr>
          <p:nvPr>
            <p:ph idx="1"/>
          </p:nvPr>
        </p:nvSpPr>
        <p:spPr>
          <a:xfrm>
            <a:off x="152400" y="1336610"/>
            <a:ext cx="11734800" cy="4694076"/>
          </a:xfrm>
        </p:spPr>
        <p:txBody>
          <a:bodyPr>
            <a:normAutofit/>
          </a:bodyPr>
          <a:lstStyle/>
          <a:p>
            <a:pPr marL="0" indent="0" algn="ctr">
              <a:buNone/>
            </a:pPr>
            <a:r>
              <a:rPr lang="en-GB" sz="1600" b="1" noProof="0" dirty="0"/>
              <a:t>Four pillars for innovation sustainability</a:t>
            </a:r>
          </a:p>
          <a:p>
            <a:pPr marL="0" indent="0">
              <a:buNone/>
            </a:pPr>
            <a:endParaRPr lang="en-GB" sz="1600" noProof="0" dirty="0"/>
          </a:p>
          <a:p>
            <a:pPr marL="0" indent="0">
              <a:buNone/>
            </a:pPr>
            <a:endParaRPr lang="en-GB" sz="1600" noProof="0" dirty="0"/>
          </a:p>
        </p:txBody>
      </p:sp>
      <p:sp>
        <p:nvSpPr>
          <p:cNvPr id="6" name="Rettangolo 2">
            <a:extLst>
              <a:ext uri="{FF2B5EF4-FFF2-40B4-BE49-F238E27FC236}">
                <a16:creationId xmlns:a16="http://schemas.microsoft.com/office/drawing/2014/main" id="{7FBE11EB-4A70-C093-7644-47262E564080}"/>
              </a:ext>
            </a:extLst>
          </p:cNvPr>
          <p:cNvSpPr/>
          <p:nvPr/>
        </p:nvSpPr>
        <p:spPr>
          <a:xfrm>
            <a:off x="657365" y="2583424"/>
            <a:ext cx="1643383" cy="875071"/>
          </a:xfrm>
          <a:prstGeom prst="rect">
            <a:avLst/>
          </a:prstGeom>
          <a:solidFill>
            <a:srgbClr val="1C084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noProof="0" dirty="0">
                <a:solidFill>
                  <a:schemeClr val="bg1"/>
                </a:solidFill>
                <a:latin typeface="Century Gothic" panose="020B0502020202020204" pitchFamily="34" charset="0"/>
              </a:rPr>
              <a:t>Impact by design</a:t>
            </a:r>
          </a:p>
        </p:txBody>
      </p:sp>
      <p:sp>
        <p:nvSpPr>
          <p:cNvPr id="7" name="Rettangolo 3">
            <a:extLst>
              <a:ext uri="{FF2B5EF4-FFF2-40B4-BE49-F238E27FC236}">
                <a16:creationId xmlns:a16="http://schemas.microsoft.com/office/drawing/2014/main" id="{EF35FC45-365B-07BA-9078-50B48F3404AF}"/>
              </a:ext>
            </a:extLst>
          </p:cNvPr>
          <p:cNvSpPr/>
          <p:nvPr/>
        </p:nvSpPr>
        <p:spPr>
          <a:xfrm>
            <a:off x="3812988" y="2583422"/>
            <a:ext cx="1643383" cy="875071"/>
          </a:xfrm>
          <a:prstGeom prst="rect">
            <a:avLst/>
          </a:prstGeom>
          <a:solidFill>
            <a:srgbClr val="1C084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noProof="0" dirty="0">
                <a:solidFill>
                  <a:schemeClr val="bg1"/>
                </a:solidFill>
                <a:latin typeface="Century Gothic" panose="020B0502020202020204" pitchFamily="34" charset="0"/>
              </a:rPr>
              <a:t>Social Impact Value Chain</a:t>
            </a:r>
          </a:p>
        </p:txBody>
      </p:sp>
      <p:sp>
        <p:nvSpPr>
          <p:cNvPr id="8" name="Rettangolo 4">
            <a:extLst>
              <a:ext uri="{FF2B5EF4-FFF2-40B4-BE49-F238E27FC236}">
                <a16:creationId xmlns:a16="http://schemas.microsoft.com/office/drawing/2014/main" id="{85B24D95-C45A-4436-13E2-AF517B7B5BAA}"/>
              </a:ext>
            </a:extLst>
          </p:cNvPr>
          <p:cNvSpPr/>
          <p:nvPr/>
        </p:nvSpPr>
        <p:spPr>
          <a:xfrm>
            <a:off x="6925961" y="2583424"/>
            <a:ext cx="1643383" cy="875071"/>
          </a:xfrm>
          <a:prstGeom prst="rect">
            <a:avLst/>
          </a:prstGeom>
          <a:solidFill>
            <a:srgbClr val="1C084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noProof="0" dirty="0">
                <a:solidFill>
                  <a:schemeClr val="bg1"/>
                </a:solidFill>
                <a:latin typeface="Century Gothic" panose="020B0502020202020204" pitchFamily="34" charset="0"/>
              </a:rPr>
              <a:t>Evidence-based</a:t>
            </a:r>
          </a:p>
        </p:txBody>
      </p:sp>
      <p:sp>
        <p:nvSpPr>
          <p:cNvPr id="9" name="Rettangolo 5">
            <a:extLst>
              <a:ext uri="{FF2B5EF4-FFF2-40B4-BE49-F238E27FC236}">
                <a16:creationId xmlns:a16="http://schemas.microsoft.com/office/drawing/2014/main" id="{298E4DC1-42C3-0162-E8EF-5B715248FE69}"/>
              </a:ext>
            </a:extLst>
          </p:cNvPr>
          <p:cNvSpPr/>
          <p:nvPr/>
        </p:nvSpPr>
        <p:spPr>
          <a:xfrm>
            <a:off x="10081584" y="2583423"/>
            <a:ext cx="1643383" cy="875071"/>
          </a:xfrm>
          <a:prstGeom prst="rect">
            <a:avLst/>
          </a:prstGeom>
          <a:solidFill>
            <a:srgbClr val="1C0840"/>
          </a:solid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600" b="1" noProof="0" dirty="0">
                <a:solidFill>
                  <a:schemeClr val="bg1"/>
                </a:solidFill>
                <a:latin typeface="Century Gothic" panose="020B0502020202020204" pitchFamily="34" charset="0"/>
              </a:rPr>
              <a:t>Innovation Adoption</a:t>
            </a:r>
          </a:p>
        </p:txBody>
      </p:sp>
      <p:sp>
        <p:nvSpPr>
          <p:cNvPr id="10" name="CasellaDiTesto 7">
            <a:extLst>
              <a:ext uri="{FF2B5EF4-FFF2-40B4-BE49-F238E27FC236}">
                <a16:creationId xmlns:a16="http://schemas.microsoft.com/office/drawing/2014/main" id="{421885DB-4674-A20F-421C-5064ECAB7FB5}"/>
              </a:ext>
            </a:extLst>
          </p:cNvPr>
          <p:cNvSpPr txBox="1"/>
          <p:nvPr/>
        </p:nvSpPr>
        <p:spPr>
          <a:xfrm>
            <a:off x="481081" y="3578491"/>
            <a:ext cx="1995949" cy="830997"/>
          </a:xfrm>
          <a:prstGeom prst="rect">
            <a:avLst/>
          </a:prstGeom>
          <a:noFill/>
        </p:spPr>
        <p:txBody>
          <a:bodyPr wrap="square" rtlCol="0">
            <a:spAutoFit/>
          </a:bodyPr>
          <a:lstStyle/>
          <a:p>
            <a:pPr algn="ctr"/>
            <a:r>
              <a:rPr lang="en-GB" sz="1600" noProof="0" dirty="0">
                <a:solidFill>
                  <a:srgbClr val="1C0840"/>
                </a:solidFill>
                <a:latin typeface="Century Gothic" panose="020B0502020202020204" pitchFamily="34" charset="0"/>
              </a:rPr>
              <a:t>Evaluation embedded from the start</a:t>
            </a:r>
          </a:p>
        </p:txBody>
      </p:sp>
      <p:sp>
        <p:nvSpPr>
          <p:cNvPr id="11" name="CasellaDiTesto 8">
            <a:extLst>
              <a:ext uri="{FF2B5EF4-FFF2-40B4-BE49-F238E27FC236}">
                <a16:creationId xmlns:a16="http://schemas.microsoft.com/office/drawing/2014/main" id="{08221A9A-3366-EB08-9819-53A4390B0D9D}"/>
              </a:ext>
            </a:extLst>
          </p:cNvPr>
          <p:cNvSpPr txBox="1"/>
          <p:nvPr/>
        </p:nvSpPr>
        <p:spPr>
          <a:xfrm>
            <a:off x="3636704" y="3579393"/>
            <a:ext cx="1995949" cy="584775"/>
          </a:xfrm>
          <a:prstGeom prst="rect">
            <a:avLst/>
          </a:prstGeom>
          <a:noFill/>
        </p:spPr>
        <p:txBody>
          <a:bodyPr wrap="square" rtlCol="0">
            <a:spAutoFit/>
          </a:bodyPr>
          <a:lstStyle/>
          <a:p>
            <a:pPr algn="ctr"/>
            <a:r>
              <a:rPr lang="en-GB" sz="1600" noProof="0" dirty="0">
                <a:solidFill>
                  <a:srgbClr val="1C0840"/>
                </a:solidFill>
                <a:latin typeface="Century Gothic" panose="020B0502020202020204" pitchFamily="34" charset="0"/>
              </a:rPr>
              <a:t>from inputs → systemic impacts</a:t>
            </a:r>
          </a:p>
        </p:txBody>
      </p:sp>
      <p:sp>
        <p:nvSpPr>
          <p:cNvPr id="12" name="CasellaDiTesto 9">
            <a:extLst>
              <a:ext uri="{FF2B5EF4-FFF2-40B4-BE49-F238E27FC236}">
                <a16:creationId xmlns:a16="http://schemas.microsoft.com/office/drawing/2014/main" id="{AACFE030-9D4A-45E4-376E-D7D6CF2DB0BC}"/>
              </a:ext>
            </a:extLst>
          </p:cNvPr>
          <p:cNvSpPr txBox="1"/>
          <p:nvPr/>
        </p:nvSpPr>
        <p:spPr>
          <a:xfrm>
            <a:off x="6749677" y="3579393"/>
            <a:ext cx="1995949" cy="584775"/>
          </a:xfrm>
          <a:prstGeom prst="rect">
            <a:avLst/>
          </a:prstGeom>
          <a:noFill/>
        </p:spPr>
        <p:txBody>
          <a:bodyPr wrap="square" rtlCol="0">
            <a:spAutoFit/>
          </a:bodyPr>
          <a:lstStyle/>
          <a:p>
            <a:pPr algn="ctr"/>
            <a:r>
              <a:rPr lang="en-GB" sz="1600" noProof="0" dirty="0">
                <a:solidFill>
                  <a:srgbClr val="1C0840"/>
                </a:solidFill>
                <a:latin typeface="Century Gothic" panose="020B0502020202020204" pitchFamily="34" charset="0"/>
              </a:rPr>
              <a:t>stakeholder-driven approach</a:t>
            </a:r>
          </a:p>
        </p:txBody>
      </p:sp>
      <p:sp>
        <p:nvSpPr>
          <p:cNvPr id="13" name="CasellaDiTesto 10">
            <a:extLst>
              <a:ext uri="{FF2B5EF4-FFF2-40B4-BE49-F238E27FC236}">
                <a16:creationId xmlns:a16="http://schemas.microsoft.com/office/drawing/2014/main" id="{A3D74773-814B-58E5-4481-789FE0510B76}"/>
              </a:ext>
            </a:extLst>
          </p:cNvPr>
          <p:cNvSpPr txBox="1"/>
          <p:nvPr/>
        </p:nvSpPr>
        <p:spPr>
          <a:xfrm>
            <a:off x="9967451" y="3579393"/>
            <a:ext cx="1995949" cy="1323439"/>
          </a:xfrm>
          <a:prstGeom prst="rect">
            <a:avLst/>
          </a:prstGeom>
          <a:noFill/>
        </p:spPr>
        <p:txBody>
          <a:bodyPr wrap="square" rtlCol="0">
            <a:spAutoFit/>
          </a:bodyPr>
          <a:lstStyle/>
          <a:p>
            <a:pPr algn="ctr"/>
            <a:r>
              <a:rPr lang="en-GB" sz="1600" noProof="0" dirty="0">
                <a:solidFill>
                  <a:srgbClr val="1C0840"/>
                </a:solidFill>
                <a:latin typeface="Century Gothic" panose="020B0502020202020204" pitchFamily="34" charset="0"/>
              </a:rPr>
              <a:t>tailored to diverse end-users, integrating behavioural change</a:t>
            </a:r>
          </a:p>
        </p:txBody>
      </p:sp>
      <p:cxnSp>
        <p:nvCxnSpPr>
          <p:cNvPr id="14" name="Connettore 2 12">
            <a:extLst>
              <a:ext uri="{FF2B5EF4-FFF2-40B4-BE49-F238E27FC236}">
                <a16:creationId xmlns:a16="http://schemas.microsoft.com/office/drawing/2014/main" id="{4E043D7B-3DC7-314D-7619-A40BF9D244DA}"/>
              </a:ext>
            </a:extLst>
          </p:cNvPr>
          <p:cNvCxnSpPr>
            <a:stCxn id="6" idx="3"/>
            <a:endCxn id="7" idx="1"/>
          </p:cNvCxnSpPr>
          <p:nvPr/>
        </p:nvCxnSpPr>
        <p:spPr>
          <a:xfrm flipV="1">
            <a:off x="2300748" y="3020958"/>
            <a:ext cx="1512240" cy="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ttore 2 14">
            <a:extLst>
              <a:ext uri="{FF2B5EF4-FFF2-40B4-BE49-F238E27FC236}">
                <a16:creationId xmlns:a16="http://schemas.microsoft.com/office/drawing/2014/main" id="{8FAAEF2D-8B9B-1EBB-B0D2-601944B150F8}"/>
              </a:ext>
            </a:extLst>
          </p:cNvPr>
          <p:cNvCxnSpPr>
            <a:cxnSpLocks/>
            <a:stCxn id="8" idx="3"/>
            <a:endCxn id="9" idx="1"/>
          </p:cNvCxnSpPr>
          <p:nvPr/>
        </p:nvCxnSpPr>
        <p:spPr>
          <a:xfrm flipV="1">
            <a:off x="8569344" y="3020959"/>
            <a:ext cx="1512240" cy="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ttore 2 15">
            <a:extLst>
              <a:ext uri="{FF2B5EF4-FFF2-40B4-BE49-F238E27FC236}">
                <a16:creationId xmlns:a16="http://schemas.microsoft.com/office/drawing/2014/main" id="{1193EA88-6BAA-CF6A-7C7C-CCD73D73DA2A}"/>
              </a:ext>
            </a:extLst>
          </p:cNvPr>
          <p:cNvCxnSpPr>
            <a:cxnSpLocks/>
            <a:stCxn id="7" idx="3"/>
            <a:endCxn id="8" idx="1"/>
          </p:cNvCxnSpPr>
          <p:nvPr/>
        </p:nvCxnSpPr>
        <p:spPr>
          <a:xfrm>
            <a:off x="5456371" y="3020958"/>
            <a:ext cx="1469590" cy="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715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61741-DABA-EAFE-2C47-DD97239F60C5}"/>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8D72340-7571-2100-FF7F-02A525AC335C}"/>
              </a:ext>
            </a:extLst>
          </p:cNvPr>
          <p:cNvSpPr>
            <a:spLocks noGrp="1"/>
          </p:cNvSpPr>
          <p:nvPr>
            <p:ph type="sldNum" sz="quarter" idx="12"/>
          </p:nvPr>
        </p:nvSpPr>
        <p:spPr>
          <a:xfrm>
            <a:off x="8831348" y="6583676"/>
            <a:ext cx="2595490" cy="274324"/>
          </a:xfrm>
        </p:spPr>
        <p:txBody>
          <a:bodyPr/>
          <a:lstStyle/>
          <a:p>
            <a:fld id="{FD56064D-2103-4EB8-B936-28D9B50A58DD}" type="slidenum">
              <a:rPr lang="en-US" smtClean="0"/>
              <a:pPr/>
              <a:t>5</a:t>
            </a:fld>
            <a:endParaRPr lang="en-US" dirty="0"/>
          </a:p>
        </p:txBody>
      </p:sp>
      <p:sp>
        <p:nvSpPr>
          <p:cNvPr id="5" name="Title 4">
            <a:extLst>
              <a:ext uri="{FF2B5EF4-FFF2-40B4-BE49-F238E27FC236}">
                <a16:creationId xmlns:a16="http://schemas.microsoft.com/office/drawing/2014/main" id="{941625E6-ECD4-DF60-3B6A-B15F61924E2B}"/>
              </a:ext>
            </a:extLst>
          </p:cNvPr>
          <p:cNvSpPr>
            <a:spLocks noGrp="1"/>
          </p:cNvSpPr>
          <p:nvPr>
            <p:ph type="title"/>
          </p:nvPr>
        </p:nvSpPr>
        <p:spPr>
          <a:xfrm>
            <a:off x="491613" y="221789"/>
            <a:ext cx="10830368" cy="481614"/>
          </a:xfrm>
        </p:spPr>
        <p:txBody>
          <a:bodyPr/>
          <a:lstStyle/>
          <a:p>
            <a:r>
              <a:rPr lang="en-GB" dirty="0"/>
              <a:t>Scientific approach</a:t>
            </a:r>
          </a:p>
        </p:txBody>
      </p:sp>
      <p:graphicFrame>
        <p:nvGraphicFramePr>
          <p:cNvPr id="4" name="Diagramma 16">
            <a:extLst>
              <a:ext uri="{FF2B5EF4-FFF2-40B4-BE49-F238E27FC236}">
                <a16:creationId xmlns:a16="http://schemas.microsoft.com/office/drawing/2014/main" id="{AA629983-1380-C45F-D901-D4AD3CF2D838}"/>
              </a:ext>
            </a:extLst>
          </p:cNvPr>
          <p:cNvGraphicFramePr/>
          <p:nvPr>
            <p:extLst>
              <p:ext uri="{D42A27DB-BD31-4B8C-83A1-F6EECF244321}">
                <p14:modId xmlns:p14="http://schemas.microsoft.com/office/powerpoint/2010/main" val="1378192047"/>
              </p:ext>
            </p:extLst>
          </p:nvPr>
        </p:nvGraphicFramePr>
        <p:xfrm>
          <a:off x="252273" y="584327"/>
          <a:ext cx="10815483" cy="5786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magine 18">
            <a:extLst>
              <a:ext uri="{FF2B5EF4-FFF2-40B4-BE49-F238E27FC236}">
                <a16:creationId xmlns:a16="http://schemas.microsoft.com/office/drawing/2014/main" id="{1DBFACE0-BE3C-4BE8-6C4E-1D4E1674FDF6}"/>
              </a:ext>
            </a:extLst>
          </p:cNvPr>
          <p:cNvPicPr>
            <a:picLocks noChangeAspect="1"/>
          </p:cNvPicPr>
          <p:nvPr/>
        </p:nvPicPr>
        <p:blipFill>
          <a:blip r:embed="rId7"/>
          <a:stretch>
            <a:fillRect/>
          </a:stretch>
        </p:blipFill>
        <p:spPr>
          <a:xfrm>
            <a:off x="8895654" y="763319"/>
            <a:ext cx="784928" cy="541067"/>
          </a:xfrm>
          <a:prstGeom prst="rect">
            <a:avLst/>
          </a:prstGeom>
        </p:spPr>
      </p:pic>
      <p:pic>
        <p:nvPicPr>
          <p:cNvPr id="7" name="Immagine 20">
            <a:extLst>
              <a:ext uri="{FF2B5EF4-FFF2-40B4-BE49-F238E27FC236}">
                <a16:creationId xmlns:a16="http://schemas.microsoft.com/office/drawing/2014/main" id="{DE40897C-BB8F-998B-8280-F7C3C58D5762}"/>
              </a:ext>
            </a:extLst>
          </p:cNvPr>
          <p:cNvPicPr>
            <a:picLocks noChangeAspect="1"/>
          </p:cNvPicPr>
          <p:nvPr/>
        </p:nvPicPr>
        <p:blipFill>
          <a:blip r:embed="rId8"/>
          <a:stretch>
            <a:fillRect/>
          </a:stretch>
        </p:blipFill>
        <p:spPr>
          <a:xfrm>
            <a:off x="9889538" y="1367177"/>
            <a:ext cx="784928" cy="548688"/>
          </a:xfrm>
          <a:prstGeom prst="rect">
            <a:avLst/>
          </a:prstGeom>
        </p:spPr>
      </p:pic>
      <p:pic>
        <p:nvPicPr>
          <p:cNvPr id="8" name="Immagine 22">
            <a:extLst>
              <a:ext uri="{FF2B5EF4-FFF2-40B4-BE49-F238E27FC236}">
                <a16:creationId xmlns:a16="http://schemas.microsoft.com/office/drawing/2014/main" id="{9AFEA7A8-D366-E466-9D13-11950081C8CB}"/>
              </a:ext>
            </a:extLst>
          </p:cNvPr>
          <p:cNvPicPr>
            <a:picLocks noChangeAspect="1"/>
          </p:cNvPicPr>
          <p:nvPr/>
        </p:nvPicPr>
        <p:blipFill>
          <a:blip r:embed="rId9"/>
          <a:stretch>
            <a:fillRect/>
          </a:stretch>
        </p:blipFill>
        <p:spPr>
          <a:xfrm>
            <a:off x="7998809" y="1008913"/>
            <a:ext cx="777307" cy="541067"/>
          </a:xfrm>
          <a:prstGeom prst="rect">
            <a:avLst/>
          </a:prstGeom>
        </p:spPr>
      </p:pic>
      <p:pic>
        <p:nvPicPr>
          <p:cNvPr id="9" name="Immagine 24">
            <a:extLst>
              <a:ext uri="{FF2B5EF4-FFF2-40B4-BE49-F238E27FC236}">
                <a16:creationId xmlns:a16="http://schemas.microsoft.com/office/drawing/2014/main" id="{E522466F-9E96-6A46-552A-D1A9CDBC57FC}"/>
              </a:ext>
            </a:extLst>
          </p:cNvPr>
          <p:cNvPicPr>
            <a:picLocks noChangeAspect="1"/>
          </p:cNvPicPr>
          <p:nvPr/>
        </p:nvPicPr>
        <p:blipFill>
          <a:blip r:embed="rId10"/>
          <a:stretch>
            <a:fillRect/>
          </a:stretch>
        </p:blipFill>
        <p:spPr>
          <a:xfrm>
            <a:off x="8895654" y="1382418"/>
            <a:ext cx="777307" cy="518205"/>
          </a:xfrm>
          <a:prstGeom prst="rect">
            <a:avLst/>
          </a:prstGeom>
        </p:spPr>
      </p:pic>
      <p:pic>
        <p:nvPicPr>
          <p:cNvPr id="10" name="Immagine 26">
            <a:extLst>
              <a:ext uri="{FF2B5EF4-FFF2-40B4-BE49-F238E27FC236}">
                <a16:creationId xmlns:a16="http://schemas.microsoft.com/office/drawing/2014/main" id="{7E0001F9-F284-32AD-EAB7-1B59C435634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919658" y="774751"/>
            <a:ext cx="754808" cy="518205"/>
          </a:xfrm>
          <a:prstGeom prst="rect">
            <a:avLst/>
          </a:prstGeom>
        </p:spPr>
      </p:pic>
      <p:cxnSp>
        <p:nvCxnSpPr>
          <p:cNvPr id="11" name="Connettore 2 29">
            <a:extLst>
              <a:ext uri="{FF2B5EF4-FFF2-40B4-BE49-F238E27FC236}">
                <a16:creationId xmlns:a16="http://schemas.microsoft.com/office/drawing/2014/main" id="{DB54B0BC-A8CD-49CC-E836-B1B218869FDE}"/>
              </a:ext>
            </a:extLst>
          </p:cNvPr>
          <p:cNvCxnSpPr/>
          <p:nvPr/>
        </p:nvCxnSpPr>
        <p:spPr>
          <a:xfrm>
            <a:off x="6200789" y="763319"/>
            <a:ext cx="1324561" cy="60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630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38A341-CCB7-3288-850D-7C716652F00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C15CCE-6189-7E9A-3A2B-10C35E744979}"/>
              </a:ext>
            </a:extLst>
          </p:cNvPr>
          <p:cNvSpPr>
            <a:spLocks noGrp="1"/>
          </p:cNvSpPr>
          <p:nvPr>
            <p:ph type="sldNum" sz="quarter" idx="12"/>
          </p:nvPr>
        </p:nvSpPr>
        <p:spPr/>
        <p:txBody>
          <a:bodyPr/>
          <a:lstStyle/>
          <a:p>
            <a:fld id="{FD56064D-2103-4EB8-B936-28D9B50A58DD}" type="slidenum">
              <a:rPr lang="en-US" smtClean="0"/>
              <a:pPr/>
              <a:t>6</a:t>
            </a:fld>
            <a:endParaRPr lang="en-US" dirty="0"/>
          </a:p>
        </p:txBody>
      </p:sp>
      <p:sp>
        <p:nvSpPr>
          <p:cNvPr id="5" name="Title 4">
            <a:extLst>
              <a:ext uri="{FF2B5EF4-FFF2-40B4-BE49-F238E27FC236}">
                <a16:creationId xmlns:a16="http://schemas.microsoft.com/office/drawing/2014/main" id="{991F6882-5A1B-652B-E97F-A0684B850C45}"/>
              </a:ext>
            </a:extLst>
          </p:cNvPr>
          <p:cNvSpPr>
            <a:spLocks noGrp="1"/>
          </p:cNvSpPr>
          <p:nvPr>
            <p:ph type="title"/>
          </p:nvPr>
        </p:nvSpPr>
        <p:spPr>
          <a:xfrm>
            <a:off x="528956" y="350013"/>
            <a:ext cx="10830368" cy="481614"/>
          </a:xfrm>
        </p:spPr>
        <p:txBody>
          <a:bodyPr/>
          <a:lstStyle/>
          <a:p>
            <a:r>
              <a:rPr lang="en-GB" dirty="0"/>
              <a:t>Key expected results </a:t>
            </a:r>
          </a:p>
        </p:txBody>
      </p:sp>
      <p:graphicFrame>
        <p:nvGraphicFramePr>
          <p:cNvPr id="4" name="Diagramma 4">
            <a:extLst>
              <a:ext uri="{FF2B5EF4-FFF2-40B4-BE49-F238E27FC236}">
                <a16:creationId xmlns:a16="http://schemas.microsoft.com/office/drawing/2014/main" id="{7D6092BE-285A-700E-24F8-C69F80A433E0}"/>
              </a:ext>
            </a:extLst>
          </p:cNvPr>
          <p:cNvGraphicFramePr/>
          <p:nvPr>
            <p:extLst>
              <p:ext uri="{D42A27DB-BD31-4B8C-83A1-F6EECF244321}">
                <p14:modId xmlns:p14="http://schemas.microsoft.com/office/powerpoint/2010/main" val="4022053244"/>
              </p:ext>
            </p:extLst>
          </p:nvPr>
        </p:nvGraphicFramePr>
        <p:xfrm>
          <a:off x="51131" y="1450973"/>
          <a:ext cx="6687199" cy="3956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78C58DC-F599-DB74-8051-9B3CCA1F8D0E}"/>
              </a:ext>
            </a:extLst>
          </p:cNvPr>
          <p:cNvSpPr txBox="1"/>
          <p:nvPr/>
        </p:nvSpPr>
        <p:spPr>
          <a:xfrm>
            <a:off x="7039080" y="1676391"/>
            <a:ext cx="4854255" cy="3785652"/>
          </a:xfrm>
          <a:prstGeom prst="rect">
            <a:avLst/>
          </a:prstGeom>
          <a:noFill/>
        </p:spPr>
        <p:txBody>
          <a:bodyPr wrap="square">
            <a:spAutoFit/>
          </a:bodyPr>
          <a:lstStyle/>
          <a:p>
            <a:pPr algn="just">
              <a:spcAft>
                <a:spcPts val="600"/>
              </a:spcAft>
            </a:pPr>
            <a:r>
              <a:rPr lang="en-GB" sz="1000" dirty="0">
                <a:effectLst/>
                <a:latin typeface="+mj-lt"/>
                <a:ea typeface="Times New Roman" panose="02020603050405020304" pitchFamily="18" charset="0"/>
              </a:rPr>
              <a:t>ENACT will address the short-term and long-term effects of environmental effects on health</a:t>
            </a:r>
            <a:endParaRPr lang="en-GB" sz="1000" dirty="0">
              <a:latin typeface="+mj-lt"/>
              <a:ea typeface="Times New Roman" panose="02020603050405020304" pitchFamily="18" charset="0"/>
            </a:endParaRPr>
          </a:p>
          <a:p>
            <a:pPr algn="just">
              <a:spcAft>
                <a:spcPts val="600"/>
              </a:spcAft>
            </a:pPr>
            <a:r>
              <a:rPr lang="en-GB" sz="1000" b="1" dirty="0">
                <a:effectLst/>
                <a:latin typeface="+mj-lt"/>
                <a:ea typeface="Times New Roman" panose="02020603050405020304" pitchFamily="18" charset="0"/>
              </a:rPr>
              <a:t>ENACT’s main ambition</a:t>
            </a:r>
            <a:r>
              <a:rPr lang="en-GB" sz="1000" dirty="0">
                <a:effectLst/>
                <a:latin typeface="+mj-lt"/>
                <a:ea typeface="Times New Roman" panose="02020603050405020304" pitchFamily="18" charset="0"/>
              </a:rPr>
              <a:t> is to shed the light into the following state of the art main research areas through the implementation of five aligned pilot sites (Belgium, Bulgaria, Ireland, Italy, Spain):</a:t>
            </a:r>
            <a:endParaRPr lang="en-BE" sz="1000" dirty="0">
              <a:effectLst/>
              <a:latin typeface="+mj-lt"/>
              <a:ea typeface="Times New Roman" panose="02020603050405020304" pitchFamily="18" charset="0"/>
            </a:endParaRPr>
          </a:p>
          <a:p>
            <a:pPr algn="just">
              <a:spcAft>
                <a:spcPts val="600"/>
              </a:spcAft>
            </a:pPr>
            <a:r>
              <a:rPr lang="en-GB" sz="1000" dirty="0">
                <a:effectLst/>
                <a:latin typeface="+mj-lt"/>
                <a:ea typeface="Times New Roman" panose="02020603050405020304" pitchFamily="18" charset="0"/>
              </a:rPr>
              <a:t>(</a:t>
            </a:r>
            <a:r>
              <a:rPr lang="en-GB" sz="1000" i="1" dirty="0">
                <a:effectLst/>
                <a:latin typeface="+mj-lt"/>
                <a:ea typeface="Times New Roman" panose="02020603050405020304" pitchFamily="18" charset="0"/>
              </a:rPr>
              <a:t>1) How environmental stressors like air and water pollutants, greenhouse gases, ground UV radiation, airborne pollen concentration, aeroallergens, change in humidity and urban noise, are responsible for NCDs including ocular and dermatological conditions, cardiovascular diseases and pulmonary diseases.</a:t>
            </a:r>
            <a:endParaRPr lang="en-BE" sz="1000" dirty="0">
              <a:effectLst/>
              <a:latin typeface="+mj-lt"/>
              <a:ea typeface="Times New Roman" panose="02020603050405020304" pitchFamily="18" charset="0"/>
            </a:endParaRPr>
          </a:p>
          <a:p>
            <a:pPr algn="just">
              <a:spcAft>
                <a:spcPts val="600"/>
              </a:spcAft>
            </a:pPr>
            <a:r>
              <a:rPr lang="en-GB" sz="1000" i="1" dirty="0">
                <a:effectLst/>
                <a:latin typeface="+mj-lt"/>
                <a:ea typeface="Times New Roman" panose="02020603050405020304" pitchFamily="18" charset="0"/>
              </a:rPr>
              <a:t>(2) Interactions between environmental and non-environmental stressors working at both the individual and the population level on (a) ER/ICU hospital admission for acute vascular diseases (myocardial infarction, acute heart failure, strokes, lung embolism, preeclampsia, acute heart failure) and acute non-vascular diseases (COPD exacerbation, asthma); and (b) Development of preclinical stages of disease,</a:t>
            </a:r>
            <a:endParaRPr lang="en-BE" sz="1000" dirty="0">
              <a:effectLst/>
              <a:latin typeface="+mj-lt"/>
              <a:ea typeface="Times New Roman" panose="02020603050405020304" pitchFamily="18" charset="0"/>
            </a:endParaRPr>
          </a:p>
          <a:p>
            <a:pPr algn="just">
              <a:spcAft>
                <a:spcPts val="600"/>
              </a:spcAft>
            </a:pPr>
            <a:r>
              <a:rPr lang="en-GB" sz="1000" i="1" dirty="0">
                <a:effectLst/>
                <a:latin typeface="+mj-lt"/>
                <a:ea typeface="Times New Roman" panose="02020603050405020304" pitchFamily="18" charset="0"/>
              </a:rPr>
              <a:t>(3) How adequate and evidence based recommendation and lessons learnt can support changes in pollution management in accordance to EU and international strategies.</a:t>
            </a:r>
            <a:endParaRPr lang="en-BE" sz="1000" dirty="0">
              <a:effectLst/>
              <a:latin typeface="+mj-lt"/>
              <a:ea typeface="Times New Roman" panose="02020603050405020304" pitchFamily="18" charset="0"/>
            </a:endParaRPr>
          </a:p>
          <a:p>
            <a:pPr algn="just">
              <a:spcAft>
                <a:spcPts val="600"/>
              </a:spcAft>
            </a:pPr>
            <a:r>
              <a:rPr lang="en-GB" sz="1000" b="1" i="1" dirty="0">
                <a:effectLst/>
                <a:latin typeface="+mj-lt"/>
                <a:ea typeface="Times New Roman" panose="02020603050405020304" pitchFamily="18" charset="0"/>
              </a:rPr>
              <a:t>A</a:t>
            </a:r>
            <a:r>
              <a:rPr lang="en-GB" sz="1000" b="1" dirty="0">
                <a:effectLst/>
                <a:latin typeface="+mj-lt"/>
                <a:ea typeface="Times New Roman" panose="02020603050405020304" pitchFamily="18" charset="0"/>
              </a:rPr>
              <a:t> risk based exposomic approach is now necessary and will be developed to improve our actual limited comprehension of environmental risk by taking into consideration the full spectrum of environmental factors and potential predisposal factors</a:t>
            </a:r>
            <a:endParaRPr lang="en-GB" sz="1000" b="1" dirty="0">
              <a:latin typeface="+mj-lt"/>
              <a:ea typeface="Times New Roman" panose="02020603050405020304" pitchFamily="18" charset="0"/>
            </a:endParaRPr>
          </a:p>
          <a:p>
            <a:pPr algn="just">
              <a:spcAft>
                <a:spcPts val="600"/>
              </a:spcAft>
            </a:pPr>
            <a:r>
              <a:rPr lang="en-GB" sz="1000" dirty="0">
                <a:effectLst/>
                <a:latin typeface="+mj-lt"/>
                <a:ea typeface="Times New Roman" panose="02020603050405020304" pitchFamily="18" charset="0"/>
              </a:rPr>
              <a:t>This will be accomplished </a:t>
            </a:r>
            <a:r>
              <a:rPr lang="en-GB" sz="1000" b="1" dirty="0">
                <a:effectLst/>
                <a:latin typeface="+mj-lt"/>
                <a:ea typeface="Times New Roman" panose="02020603050405020304" pitchFamily="18" charset="0"/>
              </a:rPr>
              <a:t>based on extensive and complementary knowhow of the Consortium partners, and a set of technological assets they bring into the project</a:t>
            </a:r>
            <a:r>
              <a:rPr lang="en-GB" sz="1000" dirty="0">
                <a:effectLst/>
                <a:latin typeface="+mj-lt"/>
                <a:ea typeface="Times New Roman" panose="02020603050405020304" pitchFamily="18" charset="0"/>
              </a:rPr>
              <a:t> </a:t>
            </a:r>
            <a:endParaRPr lang="en-BE" sz="1000" dirty="0">
              <a:effectLst/>
              <a:latin typeface="+mj-lt"/>
              <a:ea typeface="Times New Roman" panose="02020603050405020304" pitchFamily="18" charset="0"/>
            </a:endParaRPr>
          </a:p>
        </p:txBody>
      </p:sp>
    </p:spTree>
    <p:extLst>
      <p:ext uri="{BB962C8B-B14F-4D97-AF65-F5344CB8AC3E}">
        <p14:creationId xmlns:p14="http://schemas.microsoft.com/office/powerpoint/2010/main" val="1809129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90303F-CBC2-CBAB-BA6C-C86414BD6B8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2CC0AED-7D40-0D5F-576F-69FB393E0FA5}"/>
              </a:ext>
            </a:extLst>
          </p:cNvPr>
          <p:cNvSpPr>
            <a:spLocks noGrp="1"/>
          </p:cNvSpPr>
          <p:nvPr>
            <p:ph type="sldNum" sz="quarter" idx="12"/>
          </p:nvPr>
        </p:nvSpPr>
        <p:spPr/>
        <p:txBody>
          <a:bodyPr/>
          <a:lstStyle/>
          <a:p>
            <a:fld id="{FD56064D-2103-4EB8-B936-28D9B50A58DD}" type="slidenum">
              <a:rPr lang="en-US" smtClean="0"/>
              <a:pPr/>
              <a:t>7</a:t>
            </a:fld>
            <a:endParaRPr lang="en-US" dirty="0"/>
          </a:p>
        </p:txBody>
      </p:sp>
      <p:sp>
        <p:nvSpPr>
          <p:cNvPr id="5" name="Title 4">
            <a:extLst>
              <a:ext uri="{FF2B5EF4-FFF2-40B4-BE49-F238E27FC236}">
                <a16:creationId xmlns:a16="http://schemas.microsoft.com/office/drawing/2014/main" id="{076D16EC-DCC4-E408-0B22-46C080F7E4EA}"/>
              </a:ext>
            </a:extLst>
          </p:cNvPr>
          <p:cNvSpPr>
            <a:spLocks noGrp="1"/>
          </p:cNvSpPr>
          <p:nvPr>
            <p:ph type="title"/>
          </p:nvPr>
        </p:nvSpPr>
        <p:spPr/>
        <p:txBody>
          <a:bodyPr/>
          <a:lstStyle/>
          <a:p>
            <a:r>
              <a:rPr lang="en-GB" dirty="0"/>
              <a:t>Expected political and societal impact</a:t>
            </a:r>
          </a:p>
        </p:txBody>
      </p:sp>
      <p:sp>
        <p:nvSpPr>
          <p:cNvPr id="4" name="Rectángulo 4">
            <a:extLst>
              <a:ext uri="{FF2B5EF4-FFF2-40B4-BE49-F238E27FC236}">
                <a16:creationId xmlns:a16="http://schemas.microsoft.com/office/drawing/2014/main" id="{1D0D1F11-C01F-A251-2EA9-40D98AE58111}"/>
              </a:ext>
            </a:extLst>
          </p:cNvPr>
          <p:cNvSpPr/>
          <p:nvPr/>
        </p:nvSpPr>
        <p:spPr>
          <a:xfrm>
            <a:off x="1312854" y="1341357"/>
            <a:ext cx="9456731" cy="1200329"/>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43AF81"/>
                </a:solidFill>
                <a:effectLst/>
                <a:uLnTx/>
                <a:uFillTx/>
                <a:latin typeface="Century Gothic" panose="020B0502020202020204" pitchFamily="34" charset="0"/>
                <a:ea typeface="+mn-ea"/>
                <a:cs typeface="+mn-cs"/>
              </a:rPr>
              <a:t>Transformational infrastructure </a:t>
            </a:r>
            <a:r>
              <a:rPr kumimoji="0" lang="en-GB" sz="2400" b="1" i="1" u="none" strike="noStrike" kern="1200" cap="none" spc="0" normalizeH="0" baseline="0" noProof="0" dirty="0">
                <a:ln>
                  <a:noFill/>
                </a:ln>
                <a:solidFill>
                  <a:srgbClr val="082C28"/>
                </a:solidFill>
                <a:effectLst/>
                <a:uLnTx/>
                <a:uFillTx/>
                <a:latin typeface="Century Gothic" panose="020B0502020202020204" pitchFamily="34" charset="0"/>
                <a:ea typeface="+mn-ea"/>
                <a:cs typeface="+mn-cs"/>
              </a:rPr>
              <a:t>that bridges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1" u="none" strike="noStrike" kern="1200" cap="none" spc="0" normalizeH="0" baseline="0" noProof="0" dirty="0">
                <a:ln>
                  <a:noFill/>
                </a:ln>
                <a:solidFill>
                  <a:srgbClr val="86BA39"/>
                </a:solidFill>
                <a:effectLst/>
                <a:uLnTx/>
                <a:uFillTx/>
                <a:latin typeface="Century Gothic" panose="020B0502020202020204" pitchFamily="34" charset="0"/>
                <a:ea typeface="+mn-ea"/>
                <a:cs typeface="+mn-cs"/>
              </a:rPr>
              <a:t>environmental intelligence, predictive health, and policy innovation.</a:t>
            </a:r>
            <a:r>
              <a:rPr kumimoji="0" lang="en-GB" sz="2400" b="1" i="1" u="none" strike="noStrike" kern="1200" cap="none" spc="0" normalizeH="0" baseline="0" noProof="0" dirty="0">
                <a:ln>
                  <a:noFill/>
                </a:ln>
                <a:solidFill>
                  <a:srgbClr val="082C28"/>
                </a:solidFill>
                <a:effectLst/>
                <a:uLnTx/>
                <a:uFillTx/>
                <a:latin typeface="Century Gothic" panose="020B0502020202020204" pitchFamily="34" charset="0"/>
                <a:ea typeface="+mn-ea"/>
                <a:cs typeface="+mn-cs"/>
              </a:rPr>
              <a:t> </a:t>
            </a:r>
          </a:p>
        </p:txBody>
      </p:sp>
      <p:sp>
        <p:nvSpPr>
          <p:cNvPr id="6" name="CuadroTexto 43">
            <a:extLst>
              <a:ext uri="{FF2B5EF4-FFF2-40B4-BE49-F238E27FC236}">
                <a16:creationId xmlns:a16="http://schemas.microsoft.com/office/drawing/2014/main" id="{DC00679A-9ABE-2682-9089-4A9FD17C7091}"/>
              </a:ext>
            </a:extLst>
          </p:cNvPr>
          <p:cNvSpPr txBox="1"/>
          <p:nvPr/>
        </p:nvSpPr>
        <p:spPr>
          <a:xfrm>
            <a:off x="4640641" y="2646457"/>
            <a:ext cx="3402406" cy="720000"/>
          </a:xfrm>
          <a:prstGeom prst="roundRect">
            <a:avLst>
              <a:gd name="adj" fmla="val 50000"/>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DATA COLLECTION</a:t>
            </a:r>
          </a:p>
        </p:txBody>
      </p:sp>
      <p:sp>
        <p:nvSpPr>
          <p:cNvPr id="7" name="CuadroTexto 43">
            <a:extLst>
              <a:ext uri="{FF2B5EF4-FFF2-40B4-BE49-F238E27FC236}">
                <a16:creationId xmlns:a16="http://schemas.microsoft.com/office/drawing/2014/main" id="{76E2E27E-F997-2019-DAC4-73D3708343DF}"/>
              </a:ext>
            </a:extLst>
          </p:cNvPr>
          <p:cNvSpPr txBox="1"/>
          <p:nvPr/>
        </p:nvSpPr>
        <p:spPr>
          <a:xfrm>
            <a:off x="657364" y="2672420"/>
            <a:ext cx="3028071" cy="720000"/>
          </a:xfrm>
          <a:prstGeom prst="roundRect">
            <a:avLst>
              <a:gd name="adj" fmla="val 50000"/>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EVIDENCE  AGREGATION</a:t>
            </a:r>
          </a:p>
        </p:txBody>
      </p:sp>
      <p:sp>
        <p:nvSpPr>
          <p:cNvPr id="8" name="CuadroTexto 43">
            <a:extLst>
              <a:ext uri="{FF2B5EF4-FFF2-40B4-BE49-F238E27FC236}">
                <a16:creationId xmlns:a16="http://schemas.microsoft.com/office/drawing/2014/main" id="{12235E7F-D52E-40AE-59D9-0AF127D958D3}"/>
              </a:ext>
            </a:extLst>
          </p:cNvPr>
          <p:cNvSpPr txBox="1"/>
          <p:nvPr/>
        </p:nvSpPr>
        <p:spPr>
          <a:xfrm>
            <a:off x="8816692" y="2653103"/>
            <a:ext cx="2880000" cy="720000"/>
          </a:xfrm>
          <a:prstGeom prst="roundRect">
            <a:avLst>
              <a:gd name="adj" fmla="val 50000"/>
            </a:avLst>
          </a:prstGeom>
          <a:solidFill>
            <a:srgbClr val="33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EVALUATION PREPARATION</a:t>
            </a:r>
          </a:p>
        </p:txBody>
      </p:sp>
      <p:sp>
        <p:nvSpPr>
          <p:cNvPr id="9" name="Rectángulo 10">
            <a:extLst>
              <a:ext uri="{FF2B5EF4-FFF2-40B4-BE49-F238E27FC236}">
                <a16:creationId xmlns:a16="http://schemas.microsoft.com/office/drawing/2014/main" id="{11C81CB6-EF8B-AB70-F853-D76F87B71B7B}"/>
              </a:ext>
            </a:extLst>
          </p:cNvPr>
          <p:cNvSpPr/>
          <p:nvPr/>
        </p:nvSpPr>
        <p:spPr>
          <a:xfrm>
            <a:off x="1163347" y="3544241"/>
            <a:ext cx="2848487"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Scientific Validity / Robustness</a:t>
            </a: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Risk attribution</a:t>
            </a: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Evaluation and benchmarking</a:t>
            </a: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Policy and Public Trust</a:t>
            </a: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Evidence-based governance</a:t>
            </a:r>
          </a:p>
        </p:txBody>
      </p:sp>
      <p:sp>
        <p:nvSpPr>
          <p:cNvPr id="10" name="Rectángulo 11">
            <a:extLst>
              <a:ext uri="{FF2B5EF4-FFF2-40B4-BE49-F238E27FC236}">
                <a16:creationId xmlns:a16="http://schemas.microsoft.com/office/drawing/2014/main" id="{52A88AEE-2E8A-FA63-05E6-C8AC071191E7}"/>
              </a:ext>
            </a:extLst>
          </p:cNvPr>
          <p:cNvSpPr/>
          <p:nvPr/>
        </p:nvSpPr>
        <p:spPr>
          <a:xfrm>
            <a:off x="5061983" y="3753789"/>
            <a:ext cx="3555357" cy="20774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Scientific Validity and Model Accuracy</a:t>
            </a: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(Risk producing biased or misleading predictions)</a:t>
            </a: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Causal Inference and Risk Attribution</a:t>
            </a:r>
          </a:p>
          <a:p>
            <a:pPr marL="0" marR="0" lvl="0" indent="0" algn="l" defTabSz="457200" rtl="0" eaLnBrk="1" fontAlgn="auto" latinLnBrk="0" hangingPunct="1">
              <a:lnSpc>
                <a:spcPct val="100000"/>
              </a:lnSpc>
              <a:spcBef>
                <a:spcPts val="0"/>
              </a:spcBef>
              <a:spcAft>
                <a:spcPts val="180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Linking Health and Environment / data integration strategy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endParaRPr>
          </a:p>
        </p:txBody>
      </p:sp>
      <p:sp>
        <p:nvSpPr>
          <p:cNvPr id="11" name="Rectángulo 12">
            <a:extLst>
              <a:ext uri="{FF2B5EF4-FFF2-40B4-BE49-F238E27FC236}">
                <a16:creationId xmlns:a16="http://schemas.microsoft.com/office/drawing/2014/main" id="{ABF54D6E-8EDD-40DA-6468-5159428B6795}"/>
              </a:ext>
            </a:extLst>
          </p:cNvPr>
          <p:cNvSpPr/>
          <p:nvPr/>
        </p:nvSpPr>
        <p:spPr>
          <a:xfrm>
            <a:off x="763693" y="4311182"/>
            <a:ext cx="49564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rPr>
              <a:t>📊</a:t>
            </a:r>
            <a:endParaRPr kumimoji="0" lang="en-GB" sz="2000" b="0"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endParaRPr>
          </a:p>
        </p:txBody>
      </p:sp>
      <p:sp>
        <p:nvSpPr>
          <p:cNvPr id="12" name="Rectángulo 15">
            <a:extLst>
              <a:ext uri="{FF2B5EF4-FFF2-40B4-BE49-F238E27FC236}">
                <a16:creationId xmlns:a16="http://schemas.microsoft.com/office/drawing/2014/main" id="{7D0D3A93-2B96-1AFD-4244-0FAAF67C56F3}"/>
              </a:ext>
            </a:extLst>
          </p:cNvPr>
          <p:cNvSpPr/>
          <p:nvPr/>
        </p:nvSpPr>
        <p:spPr>
          <a:xfrm>
            <a:off x="9647992" y="3653854"/>
            <a:ext cx="2544008" cy="1892826"/>
          </a:xfrm>
          <a:prstGeom prst="rect">
            <a:avLst/>
          </a:prstGeom>
        </p:spPr>
        <p:txBody>
          <a:bodyPr wrap="square">
            <a:spAutoFit/>
          </a:bodyPr>
          <a:lstStyle/>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Evaluation &amp; Benchmarking</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Causal Activity</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Clinical Utility</a:t>
            </a:r>
          </a:p>
          <a:p>
            <a:pPr marL="0" marR="0" lvl="0" indent="0" algn="l" defTabSz="457200" rtl="0" eaLnBrk="1" fontAlgn="auto" latinLnBrk="0" hangingPunct="1">
              <a:lnSpc>
                <a:spcPct val="100000"/>
              </a:lnSpc>
              <a:spcBef>
                <a:spcPts val="1800"/>
              </a:spcBef>
              <a:spcAft>
                <a:spcPts val="0"/>
              </a:spcAft>
              <a:buClrTx/>
              <a:buSzTx/>
              <a:buFontTx/>
              <a:buNone/>
              <a:tabLst/>
              <a:defRPr/>
            </a:pPr>
            <a:r>
              <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rPr>
              <a:t>Engagement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srgbClr val="424242"/>
              </a:solidFill>
              <a:effectLst/>
              <a:uLnTx/>
              <a:uFillTx/>
              <a:latin typeface="Century Gothic" panose="020B0502020202020204" pitchFamily="34" charset="0"/>
              <a:ea typeface="+mn-ea"/>
              <a:cs typeface="+mn-cs"/>
            </a:endParaRPr>
          </a:p>
        </p:txBody>
      </p:sp>
      <p:sp>
        <p:nvSpPr>
          <p:cNvPr id="13" name="CuadroTexto 16">
            <a:extLst>
              <a:ext uri="{FF2B5EF4-FFF2-40B4-BE49-F238E27FC236}">
                <a16:creationId xmlns:a16="http://schemas.microsoft.com/office/drawing/2014/main" id="{C8DC2505-5861-2778-795B-A413B9B9C74F}"/>
              </a:ext>
            </a:extLst>
          </p:cNvPr>
          <p:cNvSpPr txBox="1"/>
          <p:nvPr/>
        </p:nvSpPr>
        <p:spPr>
          <a:xfrm>
            <a:off x="756700" y="4700158"/>
            <a:ext cx="513282"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rPr>
              <a:t>🏛️ </a:t>
            </a:r>
          </a:p>
        </p:txBody>
      </p:sp>
      <p:sp>
        <p:nvSpPr>
          <p:cNvPr id="14" name="Rectángulo 21">
            <a:extLst>
              <a:ext uri="{FF2B5EF4-FFF2-40B4-BE49-F238E27FC236}">
                <a16:creationId xmlns:a16="http://schemas.microsoft.com/office/drawing/2014/main" id="{653F21B3-AE41-74A8-03BA-FAE6B962AE75}"/>
              </a:ext>
            </a:extLst>
          </p:cNvPr>
          <p:cNvSpPr/>
          <p:nvPr/>
        </p:nvSpPr>
        <p:spPr>
          <a:xfrm>
            <a:off x="4628936" y="4808332"/>
            <a:ext cx="415498" cy="369332"/>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rPr>
              <a:t>🏙️</a:t>
            </a:r>
            <a:endParaRPr kumimoji="0" lang="en-GB" sz="1800" b="0"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endParaRPr>
          </a:p>
        </p:txBody>
      </p:sp>
      <p:sp>
        <p:nvSpPr>
          <p:cNvPr id="15" name="CuadroTexto 23">
            <a:extLst>
              <a:ext uri="{FF2B5EF4-FFF2-40B4-BE49-F238E27FC236}">
                <a16:creationId xmlns:a16="http://schemas.microsoft.com/office/drawing/2014/main" id="{46E88BD1-8FA7-9B18-75AA-934759E3E84A}"/>
              </a:ext>
            </a:extLst>
          </p:cNvPr>
          <p:cNvSpPr txBox="1"/>
          <p:nvPr/>
        </p:nvSpPr>
        <p:spPr>
          <a:xfrm>
            <a:off x="855654" y="3377547"/>
            <a:ext cx="91440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rPr>
              <a:t>🧪</a:t>
            </a:r>
          </a:p>
        </p:txBody>
      </p:sp>
      <p:sp>
        <p:nvSpPr>
          <p:cNvPr id="16" name="CuadroTexto 24">
            <a:extLst>
              <a:ext uri="{FF2B5EF4-FFF2-40B4-BE49-F238E27FC236}">
                <a16:creationId xmlns:a16="http://schemas.microsoft.com/office/drawing/2014/main" id="{0E7FEFDD-5F02-6112-EFBF-539C57F235B3}"/>
              </a:ext>
            </a:extLst>
          </p:cNvPr>
          <p:cNvSpPr txBox="1"/>
          <p:nvPr/>
        </p:nvSpPr>
        <p:spPr>
          <a:xfrm>
            <a:off x="763693" y="3897492"/>
            <a:ext cx="44114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rPr>
              <a:t>✅</a:t>
            </a:r>
          </a:p>
        </p:txBody>
      </p:sp>
      <p:pic>
        <p:nvPicPr>
          <p:cNvPr id="17" name="Imagen 25">
            <a:extLst>
              <a:ext uri="{FF2B5EF4-FFF2-40B4-BE49-F238E27FC236}">
                <a16:creationId xmlns:a16="http://schemas.microsoft.com/office/drawing/2014/main" id="{FADA49C3-2FEE-FED2-AC41-8EE0F6F14607}"/>
              </a:ext>
            </a:extLst>
          </p:cNvPr>
          <p:cNvPicPr>
            <a:picLocks noChangeAspect="1"/>
          </p:cNvPicPr>
          <p:nvPr/>
        </p:nvPicPr>
        <p:blipFill>
          <a:blip r:embed="rId2" cstate="screen">
            <a:duotone>
              <a:schemeClr val="bg2">
                <a:shade val="45000"/>
                <a:satMod val="135000"/>
              </a:schemeClr>
              <a:prstClr val="white"/>
            </a:duotone>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tretch>
            <a:fillRect/>
          </a:stretch>
        </p:blipFill>
        <p:spPr>
          <a:xfrm>
            <a:off x="914082" y="5175540"/>
            <a:ext cx="272255" cy="272255"/>
          </a:xfrm>
          <a:prstGeom prst="rect">
            <a:avLst/>
          </a:prstGeom>
        </p:spPr>
      </p:pic>
      <p:pic>
        <p:nvPicPr>
          <p:cNvPr id="18" name="Imagen 26">
            <a:extLst>
              <a:ext uri="{FF2B5EF4-FFF2-40B4-BE49-F238E27FC236}">
                <a16:creationId xmlns:a16="http://schemas.microsoft.com/office/drawing/2014/main" id="{F4F7AF40-8D04-6348-3973-001CC21502B3}"/>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73007" y="4313306"/>
            <a:ext cx="388976" cy="388976"/>
          </a:xfrm>
          <a:prstGeom prst="rect">
            <a:avLst/>
          </a:prstGeom>
        </p:spPr>
      </p:pic>
      <p:pic>
        <p:nvPicPr>
          <p:cNvPr id="19" name="Imagen 27">
            <a:extLst>
              <a:ext uri="{FF2B5EF4-FFF2-40B4-BE49-F238E27FC236}">
                <a16:creationId xmlns:a16="http://schemas.microsoft.com/office/drawing/2014/main" id="{DB542304-5613-8EA9-344A-F4BC221C9309}"/>
              </a:ext>
            </a:extLst>
          </p:cNvPr>
          <p:cNvPicPr>
            <a:picLocks noChangeAspect="1"/>
          </p:cNvPicPr>
          <p:nvPr/>
        </p:nvPicPr>
        <p:blipFill rotWithShape="1">
          <a:blip r:embed="rId5" cstate="screen">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601980" y="3718155"/>
            <a:ext cx="549563" cy="447518"/>
          </a:xfrm>
          <a:prstGeom prst="rect">
            <a:avLst/>
          </a:prstGeom>
        </p:spPr>
      </p:pic>
      <p:sp>
        <p:nvSpPr>
          <p:cNvPr id="20" name="CuadroTexto 28">
            <a:extLst>
              <a:ext uri="{FF2B5EF4-FFF2-40B4-BE49-F238E27FC236}">
                <a16:creationId xmlns:a16="http://schemas.microsoft.com/office/drawing/2014/main" id="{9422B6B7-64F1-D50C-5CE8-97D670E0DCCB}"/>
              </a:ext>
            </a:extLst>
          </p:cNvPr>
          <p:cNvSpPr txBox="1"/>
          <p:nvPr/>
        </p:nvSpPr>
        <p:spPr>
          <a:xfrm>
            <a:off x="9237296" y="4411139"/>
            <a:ext cx="441146"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rPr>
              <a:t>🏥</a:t>
            </a:r>
          </a:p>
        </p:txBody>
      </p:sp>
      <p:pic>
        <p:nvPicPr>
          <p:cNvPr id="21" name="Imagen 30">
            <a:extLst>
              <a:ext uri="{FF2B5EF4-FFF2-40B4-BE49-F238E27FC236}">
                <a16:creationId xmlns:a16="http://schemas.microsoft.com/office/drawing/2014/main" id="{C7159373-FBBE-4AB8-E350-C6D026834E5B}"/>
              </a:ext>
            </a:extLst>
          </p:cNvPr>
          <p:cNvPicPr>
            <a:picLocks noChangeAspect="1"/>
          </p:cNvPicPr>
          <p:nvPr/>
        </p:nvPicPr>
        <p:blipFill rotWithShape="1">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9332235" y="4877370"/>
            <a:ext cx="321016" cy="359087"/>
          </a:xfrm>
          <a:prstGeom prst="rect">
            <a:avLst/>
          </a:prstGeom>
        </p:spPr>
      </p:pic>
      <p:sp>
        <p:nvSpPr>
          <p:cNvPr id="22" name="Rectángulo 32">
            <a:extLst>
              <a:ext uri="{FF2B5EF4-FFF2-40B4-BE49-F238E27FC236}">
                <a16:creationId xmlns:a16="http://schemas.microsoft.com/office/drawing/2014/main" id="{D112BC22-B0A4-5C25-1EFE-C705A82D671B}"/>
              </a:ext>
            </a:extLst>
          </p:cNvPr>
          <p:cNvSpPr/>
          <p:nvPr/>
        </p:nvSpPr>
        <p:spPr>
          <a:xfrm>
            <a:off x="9231775" y="3586293"/>
            <a:ext cx="495649" cy="400110"/>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rPr>
              <a:t>📊</a:t>
            </a:r>
            <a:endParaRPr kumimoji="0" lang="en-GB" sz="2000" b="0" i="0" u="none" strike="noStrike" kern="1200" cap="none" spc="0" normalizeH="0" baseline="0" noProof="0" dirty="0">
              <a:ln>
                <a:noFill/>
              </a:ln>
              <a:solidFill>
                <a:prstClr val="white">
                  <a:lumMod val="75000"/>
                </a:prstClr>
              </a:solidFill>
              <a:effectLst/>
              <a:uLnTx/>
              <a:uFillTx/>
              <a:latin typeface="Century Gothic" panose="020B0502020202020204" pitchFamily="34" charset="0"/>
              <a:ea typeface="+mn-ea"/>
              <a:cs typeface="+mn-cs"/>
            </a:endParaRPr>
          </a:p>
        </p:txBody>
      </p:sp>
      <p:pic>
        <p:nvPicPr>
          <p:cNvPr id="23" name="Imagen 33">
            <a:extLst>
              <a:ext uri="{FF2B5EF4-FFF2-40B4-BE49-F238E27FC236}">
                <a16:creationId xmlns:a16="http://schemas.microsoft.com/office/drawing/2014/main" id="{D6CD4E20-66BD-EC5B-6F42-61915E90E327}"/>
              </a:ext>
            </a:extLst>
          </p:cNvPr>
          <p:cNvPicPr>
            <a:picLocks noChangeAspect="1"/>
          </p:cNvPicPr>
          <p:nvPr/>
        </p:nvPicPr>
        <p:blipFill>
          <a:blip r:embed="rId2" cstate="screen">
            <a:duotone>
              <a:schemeClr val="bg2">
                <a:shade val="45000"/>
                <a:satMod val="135000"/>
              </a:schemeClr>
              <a:prstClr val="white"/>
            </a:duotone>
            <a:extLst>
              <a:ext uri="{BEBA8EAE-BF5A-486C-A8C5-ECC9F3942E4B}">
                <a14:imgProps xmlns:a14="http://schemas.microsoft.com/office/drawing/2010/main">
                  <a14:imgLayer r:embed="rId7">
                    <a14:imgEffect>
                      <a14:colorTemperature colorTemp="5300"/>
                    </a14:imgEffect>
                  </a14:imgLayer>
                </a14:imgProps>
              </a:ext>
              <a:ext uri="{28A0092B-C50C-407E-A947-70E740481C1C}">
                <a14:useLocalDpi xmlns:a14="http://schemas.microsoft.com/office/drawing/2010/main"/>
              </a:ext>
            </a:extLst>
          </a:blip>
          <a:stretch>
            <a:fillRect/>
          </a:stretch>
        </p:blipFill>
        <p:spPr>
          <a:xfrm>
            <a:off x="9378339" y="4076971"/>
            <a:ext cx="272255" cy="272255"/>
          </a:xfrm>
          <a:prstGeom prst="rect">
            <a:avLst/>
          </a:prstGeom>
        </p:spPr>
      </p:pic>
    </p:spTree>
    <p:extLst>
      <p:ext uri="{BB962C8B-B14F-4D97-AF65-F5344CB8AC3E}">
        <p14:creationId xmlns:p14="http://schemas.microsoft.com/office/powerpoint/2010/main" val="837799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82B31-B928-1FC6-BA35-E320CEDC164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FBE9DD-99B4-4C68-63D8-DDF605BEC00E}"/>
              </a:ext>
            </a:extLst>
          </p:cNvPr>
          <p:cNvSpPr>
            <a:spLocks noGrp="1"/>
          </p:cNvSpPr>
          <p:nvPr>
            <p:ph type="sldNum" sz="quarter" idx="12"/>
          </p:nvPr>
        </p:nvSpPr>
        <p:spPr/>
        <p:txBody>
          <a:bodyPr/>
          <a:lstStyle/>
          <a:p>
            <a:fld id="{FD56064D-2103-4EB8-B936-28D9B50A58DD}" type="slidenum">
              <a:rPr lang="en-US" smtClean="0"/>
              <a:pPr/>
              <a:t>8</a:t>
            </a:fld>
            <a:endParaRPr lang="en-US" dirty="0"/>
          </a:p>
        </p:txBody>
      </p:sp>
      <p:sp>
        <p:nvSpPr>
          <p:cNvPr id="8" name="CuadroTexto 7">
            <a:extLst>
              <a:ext uri="{FF2B5EF4-FFF2-40B4-BE49-F238E27FC236}">
                <a16:creationId xmlns:a16="http://schemas.microsoft.com/office/drawing/2014/main" id="{A21ABF4B-D656-5ED3-29D9-ABDFE27B7575}"/>
              </a:ext>
            </a:extLst>
          </p:cNvPr>
          <p:cNvSpPr txBox="1"/>
          <p:nvPr/>
        </p:nvSpPr>
        <p:spPr>
          <a:xfrm>
            <a:off x="5231526" y="3520095"/>
            <a:ext cx="2255508" cy="369332"/>
          </a:xfrm>
          <a:prstGeom prst="rect">
            <a:avLst/>
          </a:prstGeom>
          <a:noFill/>
        </p:spPr>
        <p:txBody>
          <a:bodyPr wrap="square">
            <a:spAutoFit/>
          </a:bodyPr>
          <a:lstStyle/>
          <a:p>
            <a:r>
              <a:rPr lang="es-ES" dirty="0">
                <a:hlinkClick r:id="rId2"/>
              </a:rPr>
              <a:t>https://enact-he.eu/</a:t>
            </a:r>
            <a:r>
              <a:rPr lang="es-ES" dirty="0"/>
              <a:t> </a:t>
            </a:r>
          </a:p>
        </p:txBody>
      </p:sp>
      <p:pic>
        <p:nvPicPr>
          <p:cNvPr id="4" name="Picture 3" descr="A green and black logo&#10;&#10;AI-generated content may be incorrect.">
            <a:extLst>
              <a:ext uri="{FF2B5EF4-FFF2-40B4-BE49-F238E27FC236}">
                <a16:creationId xmlns:a16="http://schemas.microsoft.com/office/drawing/2014/main" id="{B7FB36F8-3656-C124-C546-035A079899C7}"/>
              </a:ext>
            </a:extLst>
          </p:cNvPr>
          <p:cNvPicPr>
            <a:picLocks noChangeAspect="1"/>
          </p:cNvPicPr>
          <p:nvPr/>
        </p:nvPicPr>
        <p:blipFill>
          <a:blip r:embed="rId3"/>
          <a:stretch>
            <a:fillRect/>
          </a:stretch>
        </p:blipFill>
        <p:spPr>
          <a:xfrm>
            <a:off x="4745735" y="1715721"/>
            <a:ext cx="2571366" cy="1573014"/>
          </a:xfrm>
          <a:prstGeom prst="rect">
            <a:avLst/>
          </a:prstGeom>
        </p:spPr>
      </p:pic>
    </p:spTree>
    <p:extLst>
      <p:ext uri="{BB962C8B-B14F-4D97-AF65-F5344CB8AC3E}">
        <p14:creationId xmlns:p14="http://schemas.microsoft.com/office/powerpoint/2010/main" val="829936794"/>
      </p:ext>
    </p:extLst>
  </p:cSld>
  <p:clrMapOvr>
    <a:masterClrMapping/>
  </p:clrMapOvr>
</p:sld>
</file>

<file path=ppt/theme/theme1.xml><?xml version="1.0" encoding="utf-8"?>
<a:theme xmlns:a="http://schemas.openxmlformats.org/drawingml/2006/main" name="EHN Master">
  <a:themeElements>
    <a:clrScheme name="EHN">
      <a:dk1>
        <a:srgbClr val="3A55B4"/>
      </a:dk1>
      <a:lt1>
        <a:srgbClr val="81DE76"/>
      </a:lt1>
      <a:dk2>
        <a:srgbClr val="000000"/>
      </a:dk2>
      <a:lt2>
        <a:srgbClr val="FFFFFF"/>
      </a:lt2>
      <a:accent1>
        <a:srgbClr val="3A55B4"/>
      </a:accent1>
      <a:accent2>
        <a:srgbClr val="CCFF8C"/>
      </a:accent2>
      <a:accent3>
        <a:srgbClr val="6CADDF"/>
      </a:accent3>
      <a:accent4>
        <a:srgbClr val="8CD9FF"/>
      </a:accent4>
      <a:accent5>
        <a:srgbClr val="FFB800"/>
      </a:accent5>
      <a:accent6>
        <a:srgbClr val="6CADDF"/>
      </a:accent6>
      <a:hlink>
        <a:srgbClr val="3A55B4"/>
      </a:hlink>
      <a:folHlink>
        <a:srgbClr val="81DE76"/>
      </a:folHlink>
    </a:clrScheme>
    <a:fontScheme name="MyPath">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2">
                <a:alpha val="85000"/>
              </a:schemeClr>
            </a:gs>
            <a:gs pos="100000">
              <a:schemeClr val="accent1">
                <a:alpha val="85000"/>
              </a:schemeClr>
            </a:gs>
          </a:gsLst>
          <a:lin ang="0" scaled="1"/>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LT_Template_ModernBoldSophisticated_MO -v5" id="{DF46818F-9661-49C4-BAE8-F3223317B502}" vid="{463BCE77-CCA7-43EE-ABCB-1B1D536A66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51066ff-00b8-48e7-9c75-f4fcdf7b3762" xsi:nil="true"/>
    <lcf76f155ced4ddcb4097134ff3c332f xmlns="46f37284-56db-48b7-8cc0-bfe12b90e95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108B686C929644C9E8321D406164F8A" ma:contentTypeVersion="12" ma:contentTypeDescription="Create a new document." ma:contentTypeScope="" ma:versionID="5d39a64b6ae4200539defdf90ab9c691">
  <xsd:schema xmlns:xsd="http://www.w3.org/2001/XMLSchema" xmlns:xs="http://www.w3.org/2001/XMLSchema" xmlns:p="http://schemas.microsoft.com/office/2006/metadata/properties" xmlns:ns2="46f37284-56db-48b7-8cc0-bfe12b90e953" xmlns:ns3="c51066ff-00b8-48e7-9c75-f4fcdf7b3762" targetNamespace="http://schemas.microsoft.com/office/2006/metadata/properties" ma:root="true" ma:fieldsID="4bc71470ccd0b85c2740bf27bf439d6f" ns2:_="" ns3:_="">
    <xsd:import namespace="46f37284-56db-48b7-8cc0-bfe12b90e953"/>
    <xsd:import namespace="c51066ff-00b8-48e7-9c75-f4fcdf7b376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37284-56db-48b7-8cc0-bfe12b90e9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8b6fc0cd-01fe-45a4-a6f7-42bcc5426b5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51066ff-00b8-48e7-9c75-f4fcdf7b3762"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08f2ff7-a389-4227-b905-daf85a12a2c1}" ma:internalName="TaxCatchAll" ma:showField="CatchAllData" ma:web="c51066ff-00b8-48e7-9c75-f4fcdf7b37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42AFFF-C96F-4C05-9045-3240A5329ECA}">
  <ds:schemaRefs>
    <ds:schemaRef ds:uri="http://purl.org/dc/terms/"/>
    <ds:schemaRef ds:uri="2c6f2425-eb7e-46d9-be3b-5a0d7e742301"/>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5eaca969-dc3c-4004-9efa-364093caf362"/>
    <ds:schemaRef ds:uri="http://www.w3.org/XML/1998/namespace"/>
    <ds:schemaRef ds:uri="http://purl.org/dc/dcmitype/"/>
    <ds:schemaRef ds:uri="c51066ff-00b8-48e7-9c75-f4fcdf7b3762"/>
    <ds:schemaRef ds:uri="46f37284-56db-48b7-8cc0-bfe12b90e953"/>
  </ds:schemaRefs>
</ds:datastoreItem>
</file>

<file path=customXml/itemProps2.xml><?xml version="1.0" encoding="utf-8"?>
<ds:datastoreItem xmlns:ds="http://schemas.openxmlformats.org/officeDocument/2006/customXml" ds:itemID="{817F9CC6-F7CA-41EA-81DA-97EFF19429B6}">
  <ds:schemaRefs>
    <ds:schemaRef ds:uri="http://schemas.microsoft.com/sharepoint/v3/contenttype/forms"/>
  </ds:schemaRefs>
</ds:datastoreItem>
</file>

<file path=customXml/itemProps3.xml><?xml version="1.0" encoding="utf-8"?>
<ds:datastoreItem xmlns:ds="http://schemas.openxmlformats.org/officeDocument/2006/customXml" ds:itemID="{D4C959D5-7D9F-470D-8BFE-9426B35DA9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f37284-56db-48b7-8cc0-bfe12b90e953"/>
    <ds:schemaRef ds:uri="c51066ff-00b8-48e7-9c75-f4fcdf7b37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Modern bold sophisticated presentation</Template>
  <TotalTime>9339</TotalTime>
  <Words>730</Words>
  <Application>Microsoft Office PowerPoint</Application>
  <PresentationFormat>Panorámica</PresentationFormat>
  <Paragraphs>111</Paragraphs>
  <Slides>8</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8</vt:i4>
      </vt:variant>
    </vt:vector>
  </HeadingPairs>
  <TitlesOfParts>
    <vt:vector size="13" baseType="lpstr">
      <vt:lpstr>Century Gothic</vt:lpstr>
      <vt:lpstr>Calibri</vt:lpstr>
      <vt:lpstr>Arial</vt:lpstr>
      <vt:lpstr>Segoe Sans</vt:lpstr>
      <vt:lpstr>EHN Master</vt:lpstr>
      <vt:lpstr>ENACT Environmental Effect on Health Care and Wellbeing and Active Interventions</vt:lpstr>
      <vt:lpstr>Scientific challenge and context</vt:lpstr>
      <vt:lpstr>Scientific challenge and context</vt:lpstr>
      <vt:lpstr>Scientific approach</vt:lpstr>
      <vt:lpstr>Scientific approach</vt:lpstr>
      <vt:lpstr>Key expected results </vt:lpstr>
      <vt:lpstr>Expected political and societal impact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EHN_PowerPoint_template</dc:title>
  <dc:creator>accelCH</dc:creator>
  <cp:lastModifiedBy>Cris Barragan - KNEIA</cp:lastModifiedBy>
  <cp:revision>14</cp:revision>
  <dcterms:created xsi:type="dcterms:W3CDTF">2022-02-02T12:00:59Z</dcterms:created>
  <dcterms:modified xsi:type="dcterms:W3CDTF">2025-09-21T10:07:36Z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0x010100D108B686C929644C9E8321D406164F8A</vt:lpwstr>
  </property>
  <property fmtid="{D5CDD505-2E9C-101B-9397-08002B2CF9AE}" pid="3" name="MediaServiceImageTags">
    <vt:lpwstr/>
  </property>
  <property fmtid="{D5CDD505-2E9C-101B-9397-08002B2CF9AE}" pid="4" name="_dlc_DocIdItemGuid">
    <vt:lpwstr>fae481c9-02a9-4873-aefe-544cc801a3d2</vt:lpwstr>
  </property>
</Properties>
</file>