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notesMasterIdLst>
    <p:notesMasterId r:id="rId19"/>
  </p:notesMasterIdLst>
  <p:sldIdLst>
    <p:sldId id="271" r:id="rId5"/>
    <p:sldId id="1651" r:id="rId6"/>
    <p:sldId id="1673" r:id="rId7"/>
    <p:sldId id="3579" r:id="rId8"/>
    <p:sldId id="1654" r:id="rId9"/>
    <p:sldId id="3592" r:id="rId10"/>
    <p:sldId id="3587" r:id="rId11"/>
    <p:sldId id="3588" r:id="rId12"/>
    <p:sldId id="3593" r:id="rId13"/>
    <p:sldId id="3589" r:id="rId14"/>
    <p:sldId id="3594" r:id="rId15"/>
    <p:sldId id="3590" r:id="rId16"/>
    <p:sldId id="3583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A3660B-B8C8-4F25-607E-5E1B4E03530F}" name="Ian Marnane" initials="IM" userId="S::Ian.Marnane@eea.europa.eu::db3f8232-9ed1-43a7-b455-04b6e8a3a2a3" providerId="AD"/>
  <p188:author id="{3AFFDE4B-BF14-9784-9D5D-57CEBEAE1001}" name="Jeanne Vuaille" initials="JV" userId="S::Jeanne.Vuaille@eea.europa.eu::b38834e4-4466-443e-b15b-2458bc98aa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9D0"/>
    <a:srgbClr val="47B3A6"/>
    <a:srgbClr val="FFFFFF"/>
    <a:srgbClr val="EDC605"/>
    <a:srgbClr val="FDEC9B"/>
    <a:srgbClr val="EE7700"/>
    <a:srgbClr val="FF9933"/>
    <a:srgbClr val="78CAC0"/>
    <a:srgbClr val="ADB26E"/>
    <a:srgbClr val="EDD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0EDDD2-E338-4824-B908-6657BFBA8646}" v="19" dt="2025-09-24T11:54:51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97" autoAdjust="0"/>
  </p:normalViewPr>
  <p:slideViewPr>
    <p:cSldViewPr snapToGrid="0">
      <p:cViewPr varScale="1">
        <p:scale>
          <a:sx n="152" d="100"/>
          <a:sy n="152" d="100"/>
        </p:scale>
        <p:origin x="212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ardo Sanchez" userId="0a0205ae-f8f6-40ce-a0b0-e36e06c09b6c" providerId="ADAL" clId="{731F77A8-5361-48D4-B90C-70DB0951F0BC}"/>
    <pc:docChg chg="undo custSel addSld delSld modSld">
      <pc:chgData name="Gerardo Sanchez" userId="0a0205ae-f8f6-40ce-a0b0-e36e06c09b6c" providerId="ADAL" clId="{731F77A8-5361-48D4-B90C-70DB0951F0BC}" dt="2025-09-24T11:56:06.227" v="1091" actId="20577"/>
      <pc:docMkLst>
        <pc:docMk/>
      </pc:docMkLst>
      <pc:sldChg chg="modSp mod">
        <pc:chgData name="Gerardo Sanchez" userId="0a0205ae-f8f6-40ce-a0b0-e36e06c09b6c" providerId="ADAL" clId="{731F77A8-5361-48D4-B90C-70DB0951F0BC}" dt="2025-09-24T11:56:06.227" v="1091" actId="20577"/>
        <pc:sldMkLst>
          <pc:docMk/>
          <pc:sldMk cId="2352459195" sldId="1654"/>
        </pc:sldMkLst>
        <pc:spChg chg="mod">
          <ac:chgData name="Gerardo Sanchez" userId="0a0205ae-f8f6-40ce-a0b0-e36e06c09b6c" providerId="ADAL" clId="{731F77A8-5361-48D4-B90C-70DB0951F0BC}" dt="2025-09-24T11:56:06.227" v="1091" actId="20577"/>
          <ac:spMkLst>
            <pc:docMk/>
            <pc:sldMk cId="2352459195" sldId="1654"/>
            <ac:spMk id="2" creationId="{8C2FCFB4-2620-4821-DF2D-F8B1BADBAB64}"/>
          </ac:spMkLst>
        </pc:spChg>
      </pc:sldChg>
      <pc:sldChg chg="modSp del mod">
        <pc:chgData name="Gerardo Sanchez" userId="0a0205ae-f8f6-40ce-a0b0-e36e06c09b6c" providerId="ADAL" clId="{731F77A8-5361-48D4-B90C-70DB0951F0BC}" dt="2025-09-24T11:55:58.469" v="1073" actId="47"/>
        <pc:sldMkLst>
          <pc:docMk/>
          <pc:sldMk cId="3847526936" sldId="1693"/>
        </pc:sldMkLst>
        <pc:spChg chg="mod">
          <ac:chgData name="Gerardo Sanchez" userId="0a0205ae-f8f6-40ce-a0b0-e36e06c09b6c" providerId="ADAL" clId="{731F77A8-5361-48D4-B90C-70DB0951F0BC}" dt="2025-09-24T11:20:00.252" v="127" actId="20577"/>
          <ac:spMkLst>
            <pc:docMk/>
            <pc:sldMk cId="3847526936" sldId="1693"/>
            <ac:spMk id="3" creationId="{48946463-5262-017D-1B5C-4A776146E8D6}"/>
          </ac:spMkLst>
        </pc:spChg>
      </pc:sldChg>
      <pc:sldChg chg="del">
        <pc:chgData name="Gerardo Sanchez" userId="0a0205ae-f8f6-40ce-a0b0-e36e06c09b6c" providerId="ADAL" clId="{731F77A8-5361-48D4-B90C-70DB0951F0BC}" dt="2025-09-24T11:43:51.353" v="672" actId="47"/>
        <pc:sldMkLst>
          <pc:docMk/>
          <pc:sldMk cId="2198305126" sldId="3573"/>
        </pc:sldMkLst>
      </pc:sldChg>
      <pc:sldChg chg="modSp mod">
        <pc:chgData name="Gerardo Sanchez" userId="0a0205ae-f8f6-40ce-a0b0-e36e06c09b6c" providerId="ADAL" clId="{731F77A8-5361-48D4-B90C-70DB0951F0BC}" dt="2025-09-24T11:55:07.319" v="1070" actId="20577"/>
        <pc:sldMkLst>
          <pc:docMk/>
          <pc:sldMk cId="1062671687" sldId="3583"/>
        </pc:sldMkLst>
        <pc:spChg chg="mod">
          <ac:chgData name="Gerardo Sanchez" userId="0a0205ae-f8f6-40ce-a0b0-e36e06c09b6c" providerId="ADAL" clId="{731F77A8-5361-48D4-B90C-70DB0951F0BC}" dt="2025-09-24T11:55:07.319" v="1070" actId="20577"/>
          <ac:spMkLst>
            <pc:docMk/>
            <pc:sldMk cId="1062671687" sldId="3583"/>
            <ac:spMk id="5" creationId="{6CA79657-60D2-0366-8304-F4BFFA7DF007}"/>
          </ac:spMkLst>
        </pc:spChg>
      </pc:sldChg>
      <pc:sldChg chg="del">
        <pc:chgData name="Gerardo Sanchez" userId="0a0205ae-f8f6-40ce-a0b0-e36e06c09b6c" providerId="ADAL" clId="{731F77A8-5361-48D4-B90C-70DB0951F0BC}" dt="2025-09-24T11:43:53.324" v="673" actId="47"/>
        <pc:sldMkLst>
          <pc:docMk/>
          <pc:sldMk cId="3319770719" sldId="3585"/>
        </pc:sldMkLst>
      </pc:sldChg>
      <pc:sldChg chg="addSp delSp modSp mod">
        <pc:chgData name="Gerardo Sanchez" userId="0a0205ae-f8f6-40ce-a0b0-e36e06c09b6c" providerId="ADAL" clId="{731F77A8-5361-48D4-B90C-70DB0951F0BC}" dt="2025-09-24T11:33:54.742" v="384" actId="1076"/>
        <pc:sldMkLst>
          <pc:docMk/>
          <pc:sldMk cId="1207076164" sldId="3589"/>
        </pc:sldMkLst>
        <pc:spChg chg="mod">
          <ac:chgData name="Gerardo Sanchez" userId="0a0205ae-f8f6-40ce-a0b0-e36e06c09b6c" providerId="ADAL" clId="{731F77A8-5361-48D4-B90C-70DB0951F0BC}" dt="2025-09-24T11:21:10.113" v="162" actId="20577"/>
          <ac:spMkLst>
            <pc:docMk/>
            <pc:sldMk cId="1207076164" sldId="3589"/>
            <ac:spMk id="2" creationId="{F460251F-60C5-E6C4-89D6-B606D86A39A5}"/>
          </ac:spMkLst>
        </pc:spChg>
        <pc:spChg chg="del">
          <ac:chgData name="Gerardo Sanchez" userId="0a0205ae-f8f6-40ce-a0b0-e36e06c09b6c" providerId="ADAL" clId="{731F77A8-5361-48D4-B90C-70DB0951F0BC}" dt="2025-09-24T11:21:21.682" v="165" actId="478"/>
          <ac:spMkLst>
            <pc:docMk/>
            <pc:sldMk cId="1207076164" sldId="3589"/>
            <ac:spMk id="5" creationId="{0178AEA3-444A-4A30-F2E9-6CBB5AF3C5FE}"/>
          </ac:spMkLst>
        </pc:spChg>
        <pc:spChg chg="del">
          <ac:chgData name="Gerardo Sanchez" userId="0a0205ae-f8f6-40ce-a0b0-e36e06c09b6c" providerId="ADAL" clId="{731F77A8-5361-48D4-B90C-70DB0951F0BC}" dt="2025-09-24T11:21:23.577" v="166" actId="478"/>
          <ac:spMkLst>
            <pc:docMk/>
            <pc:sldMk cId="1207076164" sldId="3589"/>
            <ac:spMk id="6" creationId="{C2A5D14D-B16D-600E-582D-6925A2107633}"/>
          </ac:spMkLst>
        </pc:spChg>
        <pc:spChg chg="add">
          <ac:chgData name="Gerardo Sanchez" userId="0a0205ae-f8f6-40ce-a0b0-e36e06c09b6c" providerId="ADAL" clId="{731F77A8-5361-48D4-B90C-70DB0951F0BC}" dt="2025-09-24T11:32:24.565" v="198" actId="11529"/>
          <ac:spMkLst>
            <pc:docMk/>
            <pc:sldMk cId="1207076164" sldId="3589"/>
            <ac:spMk id="15" creationId="{39145DBD-300A-BA6B-99D6-05987636D520}"/>
          </ac:spMkLst>
        </pc:spChg>
        <pc:spChg chg="add mod">
          <ac:chgData name="Gerardo Sanchez" userId="0a0205ae-f8f6-40ce-a0b0-e36e06c09b6c" providerId="ADAL" clId="{731F77A8-5361-48D4-B90C-70DB0951F0BC}" dt="2025-09-24T11:33:42.402" v="380" actId="14100"/>
          <ac:spMkLst>
            <pc:docMk/>
            <pc:sldMk cId="1207076164" sldId="3589"/>
            <ac:spMk id="16" creationId="{B26F080F-C0CB-93BA-4110-EB52D13E3EEB}"/>
          </ac:spMkLst>
        </pc:spChg>
        <pc:picChg chg="del">
          <ac:chgData name="Gerardo Sanchez" userId="0a0205ae-f8f6-40ce-a0b0-e36e06c09b6c" providerId="ADAL" clId="{731F77A8-5361-48D4-B90C-70DB0951F0BC}" dt="2025-09-24T11:21:15.431" v="163" actId="478"/>
          <ac:picMkLst>
            <pc:docMk/>
            <pc:sldMk cId="1207076164" sldId="3589"/>
            <ac:picMk id="4" creationId="{82BE88CD-DFB7-FB65-F692-F6C4393DD94A}"/>
          </ac:picMkLst>
        </pc:picChg>
        <pc:picChg chg="del">
          <ac:chgData name="Gerardo Sanchez" userId="0a0205ae-f8f6-40ce-a0b0-e36e06c09b6c" providerId="ADAL" clId="{731F77A8-5361-48D4-B90C-70DB0951F0BC}" dt="2025-09-24T11:21:19.130" v="164" actId="478"/>
          <ac:picMkLst>
            <pc:docMk/>
            <pc:sldMk cId="1207076164" sldId="3589"/>
            <ac:picMk id="7" creationId="{F6E3B12F-BAAD-4327-F480-16E07C73E97B}"/>
          </ac:picMkLst>
        </pc:picChg>
        <pc:picChg chg="add mod">
          <ac:chgData name="Gerardo Sanchez" userId="0a0205ae-f8f6-40ce-a0b0-e36e06c09b6c" providerId="ADAL" clId="{731F77A8-5361-48D4-B90C-70DB0951F0BC}" dt="2025-09-24T11:33:54.742" v="384" actId="1076"/>
          <ac:picMkLst>
            <pc:docMk/>
            <pc:sldMk cId="1207076164" sldId="3589"/>
            <ac:picMk id="8" creationId="{4817A6C2-FE72-720C-D428-1417919D497A}"/>
          </ac:picMkLst>
        </pc:picChg>
        <pc:picChg chg="add mod">
          <ac:chgData name="Gerardo Sanchez" userId="0a0205ae-f8f6-40ce-a0b0-e36e06c09b6c" providerId="ADAL" clId="{731F77A8-5361-48D4-B90C-70DB0951F0BC}" dt="2025-09-24T11:33:53.413" v="383" actId="1076"/>
          <ac:picMkLst>
            <pc:docMk/>
            <pc:sldMk cId="1207076164" sldId="3589"/>
            <ac:picMk id="10" creationId="{7812BE45-A82D-6F62-54D7-CEF5DE44D93E}"/>
          </ac:picMkLst>
        </pc:picChg>
        <pc:picChg chg="add mod">
          <ac:chgData name="Gerardo Sanchez" userId="0a0205ae-f8f6-40ce-a0b0-e36e06c09b6c" providerId="ADAL" clId="{731F77A8-5361-48D4-B90C-70DB0951F0BC}" dt="2025-09-24T11:33:52.325" v="382" actId="1076"/>
          <ac:picMkLst>
            <pc:docMk/>
            <pc:sldMk cId="1207076164" sldId="3589"/>
            <ac:picMk id="12" creationId="{3972C483-60C0-72BE-9243-EBB3A25D66E8}"/>
          </ac:picMkLst>
        </pc:picChg>
        <pc:picChg chg="add mod">
          <ac:chgData name="Gerardo Sanchez" userId="0a0205ae-f8f6-40ce-a0b0-e36e06c09b6c" providerId="ADAL" clId="{731F77A8-5361-48D4-B90C-70DB0951F0BC}" dt="2025-09-24T11:33:50.114" v="381" actId="1076"/>
          <ac:picMkLst>
            <pc:docMk/>
            <pc:sldMk cId="1207076164" sldId="3589"/>
            <ac:picMk id="14" creationId="{4D157D7C-7464-3C63-7904-4EDBA9975D7A}"/>
          </ac:picMkLst>
        </pc:picChg>
      </pc:sldChg>
      <pc:sldChg chg="addSp delSp modSp mod">
        <pc:chgData name="Gerardo Sanchez" userId="0a0205ae-f8f6-40ce-a0b0-e36e06c09b6c" providerId="ADAL" clId="{731F77A8-5361-48D4-B90C-70DB0951F0BC}" dt="2025-09-24T11:53:17.560" v="978" actId="1076"/>
        <pc:sldMkLst>
          <pc:docMk/>
          <pc:sldMk cId="222211952" sldId="3590"/>
        </pc:sldMkLst>
        <pc:spChg chg="add mod">
          <ac:chgData name="Gerardo Sanchez" userId="0a0205ae-f8f6-40ce-a0b0-e36e06c09b6c" providerId="ADAL" clId="{731F77A8-5361-48D4-B90C-70DB0951F0BC}" dt="2025-09-24T11:53:17.560" v="978" actId="1076"/>
          <ac:spMkLst>
            <pc:docMk/>
            <pc:sldMk cId="222211952" sldId="3590"/>
            <ac:spMk id="2" creationId="{124DC64F-AF29-6F81-6FB8-42AE49A27E26}"/>
          </ac:spMkLst>
        </pc:spChg>
        <pc:spChg chg="mod">
          <ac:chgData name="Gerardo Sanchez" userId="0a0205ae-f8f6-40ce-a0b0-e36e06c09b6c" providerId="ADAL" clId="{731F77A8-5361-48D4-B90C-70DB0951F0BC}" dt="2025-09-24T11:42:56.667" v="666" actId="14100"/>
          <ac:spMkLst>
            <pc:docMk/>
            <pc:sldMk cId="222211952" sldId="3590"/>
            <ac:spMk id="4" creationId="{1A7B8E13-429C-308E-6A77-FAEF93A6C3A7}"/>
          </ac:spMkLst>
        </pc:spChg>
        <pc:spChg chg="del">
          <ac:chgData name="Gerardo Sanchez" userId="0a0205ae-f8f6-40ce-a0b0-e36e06c09b6c" providerId="ADAL" clId="{731F77A8-5361-48D4-B90C-70DB0951F0BC}" dt="2025-09-24T11:43:42.013" v="669" actId="478"/>
          <ac:spMkLst>
            <pc:docMk/>
            <pc:sldMk cId="222211952" sldId="3590"/>
            <ac:spMk id="5" creationId="{006B3700-4432-0E5F-AC9C-344290965E59}"/>
          </ac:spMkLst>
        </pc:spChg>
        <pc:spChg chg="del">
          <ac:chgData name="Gerardo Sanchez" userId="0a0205ae-f8f6-40ce-a0b0-e36e06c09b6c" providerId="ADAL" clId="{731F77A8-5361-48D4-B90C-70DB0951F0BC}" dt="2025-09-24T11:43:45.323" v="671" actId="478"/>
          <ac:spMkLst>
            <pc:docMk/>
            <pc:sldMk cId="222211952" sldId="3590"/>
            <ac:spMk id="7" creationId="{C08FE14D-6154-C781-3B0F-32FE52ACE2A4}"/>
          </ac:spMkLst>
        </pc:spChg>
        <pc:spChg chg="add mod">
          <ac:chgData name="Gerardo Sanchez" userId="0a0205ae-f8f6-40ce-a0b0-e36e06c09b6c" providerId="ADAL" clId="{731F77A8-5361-48D4-B90C-70DB0951F0BC}" dt="2025-09-24T11:53:06.879" v="976" actId="692"/>
          <ac:spMkLst>
            <pc:docMk/>
            <pc:sldMk cId="222211952" sldId="3590"/>
            <ac:spMk id="8" creationId="{A0C7B744-19B9-FC50-76F5-C99C2B9294B3}"/>
          </ac:spMkLst>
        </pc:spChg>
        <pc:spChg chg="add del mod">
          <ac:chgData name="Gerardo Sanchez" userId="0a0205ae-f8f6-40ce-a0b0-e36e06c09b6c" providerId="ADAL" clId="{731F77A8-5361-48D4-B90C-70DB0951F0BC}" dt="2025-09-24T11:52:34.180" v="971" actId="478"/>
          <ac:spMkLst>
            <pc:docMk/>
            <pc:sldMk cId="222211952" sldId="3590"/>
            <ac:spMk id="9" creationId="{8FDC7D34-560F-92B6-EEBD-F9C55EE03BEA}"/>
          </ac:spMkLst>
        </pc:spChg>
        <pc:spChg chg="add del">
          <ac:chgData name="Gerardo Sanchez" userId="0a0205ae-f8f6-40ce-a0b0-e36e06c09b6c" providerId="ADAL" clId="{731F77A8-5361-48D4-B90C-70DB0951F0BC}" dt="2025-09-24T11:53:01.335" v="975" actId="11529"/>
          <ac:spMkLst>
            <pc:docMk/>
            <pc:sldMk cId="222211952" sldId="3590"/>
            <ac:spMk id="10" creationId="{1419FCFD-551A-4DDB-9943-6776806500CB}"/>
          </ac:spMkLst>
        </pc:spChg>
        <pc:picChg chg="del">
          <ac:chgData name="Gerardo Sanchez" userId="0a0205ae-f8f6-40ce-a0b0-e36e06c09b6c" providerId="ADAL" clId="{731F77A8-5361-48D4-B90C-70DB0951F0BC}" dt="2025-09-24T11:43:39.345" v="668" actId="478"/>
          <ac:picMkLst>
            <pc:docMk/>
            <pc:sldMk cId="222211952" sldId="3590"/>
            <ac:picMk id="3" creationId="{EAC3ED09-DE23-AFA5-E11A-540BC47637DC}"/>
          </ac:picMkLst>
        </pc:picChg>
        <pc:picChg chg="del">
          <ac:chgData name="Gerardo Sanchez" userId="0a0205ae-f8f6-40ce-a0b0-e36e06c09b6c" providerId="ADAL" clId="{731F77A8-5361-48D4-B90C-70DB0951F0BC}" dt="2025-09-24T11:43:43.123" v="670" actId="478"/>
          <ac:picMkLst>
            <pc:docMk/>
            <pc:sldMk cId="222211952" sldId="3590"/>
            <ac:picMk id="6" creationId="{68ACAAFD-FEDB-23B6-993D-578AADB0D8E9}"/>
          </ac:picMkLst>
        </pc:picChg>
      </pc:sldChg>
      <pc:sldChg chg="del">
        <pc:chgData name="Gerardo Sanchez" userId="0a0205ae-f8f6-40ce-a0b0-e36e06c09b6c" providerId="ADAL" clId="{731F77A8-5361-48D4-B90C-70DB0951F0BC}" dt="2025-09-24T11:43:19.920" v="667" actId="47"/>
        <pc:sldMkLst>
          <pc:docMk/>
          <pc:sldMk cId="95540323" sldId="3591"/>
        </pc:sldMkLst>
      </pc:sldChg>
      <pc:sldChg chg="addSp modSp new mod">
        <pc:chgData name="Gerardo Sanchez" userId="0a0205ae-f8f6-40ce-a0b0-e36e06c09b6c" providerId="ADAL" clId="{731F77A8-5361-48D4-B90C-70DB0951F0BC}" dt="2025-09-24T11:42:00.282" v="595" actId="20577"/>
        <pc:sldMkLst>
          <pc:docMk/>
          <pc:sldMk cId="2151447063" sldId="3594"/>
        </pc:sldMkLst>
        <pc:spChg chg="add mod">
          <ac:chgData name="Gerardo Sanchez" userId="0a0205ae-f8f6-40ce-a0b0-e36e06c09b6c" providerId="ADAL" clId="{731F77A8-5361-48D4-B90C-70DB0951F0BC}" dt="2025-09-24T11:42:00.282" v="595" actId="20577"/>
          <ac:spMkLst>
            <pc:docMk/>
            <pc:sldMk cId="2151447063" sldId="3594"/>
            <ac:spMk id="3" creationId="{BDB04AAF-FB67-EE25-FC0D-AC38FA2D564A}"/>
          </ac:spMkLst>
        </pc:spChg>
        <pc:spChg chg="add mod">
          <ac:chgData name="Gerardo Sanchez" userId="0a0205ae-f8f6-40ce-a0b0-e36e06c09b6c" providerId="ADAL" clId="{731F77A8-5361-48D4-B90C-70DB0951F0BC}" dt="2025-09-24T11:39:10.133" v="437" actId="20577"/>
          <ac:spMkLst>
            <pc:docMk/>
            <pc:sldMk cId="2151447063" sldId="3594"/>
            <ac:spMk id="4" creationId="{C3FA6913-B7E5-ECB0-3D79-8845CE2F2A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5E2C2-143B-4355-8A2B-62A91F3ED739}" type="datetimeFigureOut">
              <a:rPr lang="en-DK" smtClean="0"/>
              <a:t>24/09/2025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83294-E9FF-4F24-AF23-19B98F36DF0D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0416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OPENING SLIDE – dark background and white logo</a:t>
            </a:r>
            <a:br>
              <a:rPr lang="en-GB" dirty="0"/>
            </a:br>
            <a:br>
              <a:rPr lang="en-GB" dirty="0"/>
            </a:b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83294-E9FF-4F24-AF23-19B98F36DF0D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4528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We were set up by EEC Regulation 1210/1990 (amended by EC regulations 933/1999 and 1641/2003)</a:t>
            </a:r>
          </a:p>
          <a:p>
            <a:r>
              <a:rPr lang="en-GB" dirty="0">
                <a:solidFill>
                  <a:srgbClr val="002060"/>
                </a:solidFill>
              </a:rPr>
              <a:t>The decision to locate the Agency in Copenhagen was taken in 1993</a:t>
            </a:r>
          </a:p>
          <a:p>
            <a:r>
              <a:rPr lang="en-GB" dirty="0">
                <a:solidFill>
                  <a:srgbClr val="002060"/>
                </a:solidFill>
              </a:rPr>
              <a:t>We have been operational since 1994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83294-E9FF-4F24-AF23-19B98F36DF0D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6122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penSans"/>
              </a:rPr>
              <a:t>Strong </a:t>
            </a:r>
            <a:r>
              <a:rPr lang="en-US" b="1" i="0" dirty="0">
                <a:solidFill>
                  <a:srgbClr val="333333"/>
                </a:solidFill>
                <a:effectLst/>
                <a:latin typeface="OpenSans"/>
              </a:rPr>
              <a:t>institutional cooperation</a:t>
            </a:r>
            <a:r>
              <a:rPr lang="en-US" b="0" i="0" dirty="0">
                <a:solidFill>
                  <a:srgbClr val="333333"/>
                </a:solidFill>
                <a:effectLst/>
                <a:latin typeface="OpenSans"/>
              </a:rPr>
              <a:t> across national, regional, European, and international levels and partnerships with civil society, facilitated by a coordinating entity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penSans"/>
              </a:rPr>
              <a:t>Agreed </a:t>
            </a:r>
            <a:r>
              <a:rPr lang="en-US" b="1" i="0" dirty="0">
                <a:solidFill>
                  <a:srgbClr val="333333"/>
                </a:solidFill>
                <a:effectLst/>
                <a:latin typeface="OpenSans"/>
              </a:rPr>
              <a:t>common content</a:t>
            </a:r>
            <a:r>
              <a:rPr lang="en-US" b="0" i="0" dirty="0">
                <a:solidFill>
                  <a:srgbClr val="333333"/>
                </a:solidFill>
                <a:effectLst/>
                <a:latin typeface="OpenSans"/>
              </a:rPr>
              <a:t> — data, information, indicators, analysis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penSans"/>
              </a:rPr>
              <a:t>Shared </a:t>
            </a:r>
            <a:r>
              <a:rPr lang="en-US" b="1" i="0" dirty="0">
                <a:solidFill>
                  <a:srgbClr val="333333"/>
                </a:solidFill>
                <a:effectLst/>
                <a:latin typeface="OpenSans"/>
              </a:rPr>
              <a:t>infrastructure, standards and tools.</a:t>
            </a:r>
            <a:endParaRPr lang="en-US" b="0" i="0" dirty="0">
              <a:solidFill>
                <a:srgbClr val="333333"/>
              </a:solidFill>
              <a:effectLst/>
              <a:latin typeface="OpenSans"/>
            </a:endParaRP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83294-E9FF-4F24-AF23-19B98F36DF0D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135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83294-E9FF-4F24-AF23-19B98F36DF0D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2130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83294-E9FF-4F24-AF23-19B98F36DF0D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5723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OPENING SLIDE – dark background and white logo</a:t>
            </a:r>
            <a:br>
              <a:rPr lang="en-GB"/>
            </a:br>
            <a:br>
              <a:rPr lang="en-GB"/>
            </a:br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83294-E9FF-4F24-AF23-19B98F36DF0D}" type="slidenum">
              <a:rPr lang="en-DK" smtClean="0"/>
              <a:t>14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28448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33E6BE15-809C-50BE-F22A-20351128FA48}"/>
              </a:ext>
            </a:extLst>
          </p:cNvPr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>
            <a:extLst>
              <a:ext uri="{FF2B5EF4-FFF2-40B4-BE49-F238E27FC236}">
                <a16:creationId xmlns:a16="http://schemas.microsoft.com/office/drawing/2014/main" id="{33E6BE15-809C-50BE-F22A-20351128FA48}"/>
              </a:ext>
            </a:extLst>
          </p:cNvPr>
          <p:cNvCxnSpPr/>
          <p:nvPr userDrawn="1"/>
        </p:nvCxnSpPr>
        <p:spPr>
          <a:xfrm>
            <a:off x="0" y="756000"/>
            <a:ext cx="12192000" cy="24938"/>
          </a:xfrm>
          <a:prstGeom prst="line">
            <a:avLst/>
          </a:prstGeom>
          <a:ln w="114300">
            <a:solidFill>
              <a:srgbClr val="113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10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gativ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A9E58F-F0E4-446A-9BDE-731A333E6E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11EA8EF-487D-6216-06F9-0827FE454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575" y="6026833"/>
            <a:ext cx="2715774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6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8BEAE0-5809-3FDC-C020-CFD3A62C08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0" y="6085449"/>
            <a:ext cx="2715774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6" r:id="rId2"/>
    <p:sldLayoutId id="2147483692" r:id="rId3"/>
    <p:sldLayoutId id="2147483693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iscomap.eea.europa.eu/atlas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law/better-regulation/have-your-say/initiatives/14627-Biotech-Act_en" TargetMode="External"/><Relationship Id="rId2" Type="http://schemas.openxmlformats.org/officeDocument/2006/relationships/hyperlink" Target="https://ec.europa.eu/info/law/better-regulation/have-your-say/initiatives/14755-EU-cardiovascular-health-plan_en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c.europa.eu/info/law/better-regulation/have-your-say/initiatives/14794-Simplification-of-administrative-burdens-in-environmental-legislation-_en" TargetMode="External"/><Relationship Id="rId4" Type="http://schemas.openxmlformats.org/officeDocument/2006/relationships/hyperlink" Target="https://ec.europa.eu/info/law/better-regulation/have-your-say/initiatives/14777-Union-prevention-preparedness-and-response-plan-for-health-crises_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e on a flower&#10;&#10;Description automatically generated">
            <a:extLst>
              <a:ext uri="{FF2B5EF4-FFF2-40B4-BE49-F238E27FC236}">
                <a16:creationId xmlns:a16="http://schemas.microsoft.com/office/drawing/2014/main" id="{F6F7A389-BEF6-2FEA-52F0-93BB7D951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" t="10670" b="43533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EB565-1CD5-1F4E-2A7E-5B548EEDD316}"/>
              </a:ext>
            </a:extLst>
          </p:cNvPr>
          <p:cNvSpPr txBox="1"/>
          <p:nvPr/>
        </p:nvSpPr>
        <p:spPr>
          <a:xfrm>
            <a:off x="-1" y="5949790"/>
            <a:ext cx="12192000" cy="400110"/>
          </a:xfrm>
          <a:prstGeom prst="rect">
            <a:avLst/>
          </a:prstGeom>
          <a:solidFill>
            <a:schemeClr val="bg2">
              <a:alpha val="26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2000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3EC90-479F-4360-BBD2-B3CD1EFD4739}"/>
              </a:ext>
            </a:extLst>
          </p:cNvPr>
          <p:cNvSpPr txBox="1"/>
          <p:nvPr/>
        </p:nvSpPr>
        <p:spPr>
          <a:xfrm>
            <a:off x="1" y="704886"/>
            <a:ext cx="12191999" cy="6001643"/>
          </a:xfrm>
          <a:prstGeom prst="rect">
            <a:avLst/>
          </a:prstGeom>
          <a:solidFill>
            <a:schemeClr val="bg2">
              <a:alpha val="16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endParaRPr lang="en-US" sz="4000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r"/>
            <a:r>
              <a:rPr lang="en-US" sz="4000" b="1" dirty="0">
                <a:solidFill>
                  <a:schemeClr val="bg1"/>
                </a:solidFill>
                <a:ea typeface="+mn-lt"/>
                <a:cs typeface="+mn-lt"/>
              </a:rPr>
              <a:t>Translating research results into policy influence: lessons from the ground</a:t>
            </a:r>
          </a:p>
          <a:p>
            <a:pPr algn="r"/>
            <a:endParaRPr lang="en-US" sz="4000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r"/>
            <a:endParaRPr lang="en-US" sz="4000" b="1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Gerardo Sanchez</a:t>
            </a:r>
          </a:p>
          <a:p>
            <a:r>
              <a:rPr lang="en-US" sz="2800" b="1" dirty="0" err="1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ExpoHealthNet</a:t>
            </a:r>
            <a:endParaRPr lang="en-US" sz="2800" b="1" dirty="0">
              <a:solidFill>
                <a:schemeClr val="bg1">
                  <a:lumMod val="85000"/>
                </a:schemeClr>
              </a:solidFill>
              <a:ea typeface="+mn-lt"/>
              <a:cs typeface="+mn-lt"/>
            </a:endParaRP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The Role of Environmental Pollution in Non-Communicable Disease</a:t>
            </a: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25-26 September 2025</a:t>
            </a:r>
          </a:p>
          <a:p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ea typeface="+mn-lt"/>
                <a:cs typeface="+mn-lt"/>
              </a:rPr>
              <a:t>Barcelona, Spain</a:t>
            </a:r>
            <a:endParaRPr lang="en-US" sz="4000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r"/>
            <a:endParaRPr lang="en-US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7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1436FF1-2874-D05B-0BA4-72ED8953E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23" y="5779865"/>
            <a:ext cx="3662796" cy="739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CF5DC-DCDE-1684-70A0-6DE86F525F2E}"/>
              </a:ext>
            </a:extLst>
          </p:cNvPr>
          <p:cNvSpPr txBox="1"/>
          <p:nvPr/>
        </p:nvSpPr>
        <p:spPr>
          <a:xfrm>
            <a:off x="0" y="6619796"/>
            <a:ext cx="22527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>
                <a:solidFill>
                  <a:schemeClr val="bg1"/>
                </a:solidFill>
                <a:effectLst/>
              </a:rPr>
              <a:t>© Teodora Koleva, Climate Change PIX /EEA</a:t>
            </a:r>
            <a:endParaRPr lang="en-DK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5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60251F-60C5-E6C4-89D6-B606D86A39A5}"/>
              </a:ext>
            </a:extLst>
          </p:cNvPr>
          <p:cNvSpPr txBox="1"/>
          <p:nvPr/>
        </p:nvSpPr>
        <p:spPr>
          <a:xfrm>
            <a:off x="249710" y="110504"/>
            <a:ext cx="1135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Speaking with one voice on the larger matters – using all chances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17A6C2-FE72-720C-D428-1417919D4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2" y="837118"/>
            <a:ext cx="5187315" cy="1453515"/>
          </a:xfrm>
          <a:prstGeom prst="rect">
            <a:avLst/>
          </a:prstGeom>
        </p:spPr>
      </p:pic>
      <p:pic>
        <p:nvPicPr>
          <p:cNvPr id="10" name="Picture 9" descr="A screenshot of a website&#10;&#10;AI-generated content may be incorrect.">
            <a:extLst>
              <a:ext uri="{FF2B5EF4-FFF2-40B4-BE49-F238E27FC236}">
                <a16:creationId xmlns:a16="http://schemas.microsoft.com/office/drawing/2014/main" id="{7812BE45-A82D-6F62-54D7-CEF5DE44D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2" y="2130500"/>
            <a:ext cx="5013960" cy="1473518"/>
          </a:xfrm>
          <a:prstGeom prst="rect">
            <a:avLst/>
          </a:prstGeom>
        </p:spPr>
      </p:pic>
      <p:pic>
        <p:nvPicPr>
          <p:cNvPr id="12" name="Picture 11" descr="A close up of a text&#10;&#10;AI-generated content may be incorrect.">
            <a:extLst>
              <a:ext uri="{FF2B5EF4-FFF2-40B4-BE49-F238E27FC236}">
                <a16:creationId xmlns:a16="http://schemas.microsoft.com/office/drawing/2014/main" id="{3972C483-60C0-72BE-9243-EBB3A25D6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2" y="3344839"/>
            <a:ext cx="5699760" cy="1021080"/>
          </a:xfrm>
          <a:prstGeom prst="rect">
            <a:avLst/>
          </a:prstGeom>
        </p:spPr>
      </p:pic>
      <p:pic>
        <p:nvPicPr>
          <p:cNvPr id="14" name="Picture 13" descr="A close-up of a text&#10;&#10;AI-generated content may be incorrect.">
            <a:extLst>
              <a:ext uri="{FF2B5EF4-FFF2-40B4-BE49-F238E27FC236}">
                <a16:creationId xmlns:a16="http://schemas.microsoft.com/office/drawing/2014/main" id="{4D157D7C-7464-3C63-7904-4EDBA9975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2" y="4365919"/>
            <a:ext cx="4008779" cy="1737193"/>
          </a:xfrm>
          <a:prstGeom prst="rect">
            <a:avLst/>
          </a:prstGeom>
        </p:spPr>
      </p:pic>
      <p:sp>
        <p:nvSpPr>
          <p:cNvPr id="15" name="Right Brace 14">
            <a:extLst>
              <a:ext uri="{FF2B5EF4-FFF2-40B4-BE49-F238E27FC236}">
                <a16:creationId xmlns:a16="http://schemas.microsoft.com/office/drawing/2014/main" id="{39145DBD-300A-BA6B-99D6-05987636D520}"/>
              </a:ext>
            </a:extLst>
          </p:cNvPr>
          <p:cNvSpPr/>
          <p:nvPr/>
        </p:nvSpPr>
        <p:spPr>
          <a:xfrm>
            <a:off x="5350347" y="952237"/>
            <a:ext cx="978863" cy="50878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F080F-C0CB-93BA-4110-EB52D13E3EEB}"/>
              </a:ext>
            </a:extLst>
          </p:cNvPr>
          <p:cNvSpPr txBox="1"/>
          <p:nvPr/>
        </p:nvSpPr>
        <p:spPr>
          <a:xfrm>
            <a:off x="6355527" y="2895978"/>
            <a:ext cx="5619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EXTRACTS FROM THE CALL FOR EVIDENCE ON THE UPCOMING EU CARDIOVASCULAR HEALTH PLAN; LOBBIES DON’T THINK CONTRIBUTING IS A WASTE OF TIME. HERE’S WHY.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07076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B04AAF-FB67-EE25-FC0D-AC38FA2D564A}"/>
              </a:ext>
            </a:extLst>
          </p:cNvPr>
          <p:cNvSpPr txBox="1"/>
          <p:nvPr/>
        </p:nvSpPr>
        <p:spPr>
          <a:xfrm>
            <a:off x="454046" y="1437723"/>
            <a:ext cx="1038632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Current situation: fragmented and ad hoc engagement with EU-funded research</a:t>
            </a:r>
          </a:p>
          <a:p>
            <a:pPr>
              <a:buNone/>
            </a:pP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No systematic benefit for EEA/Eionet from EU-funded research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Research may or may not be picked up in reviews by ETCs, contractors or staff.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Some project leads reach out to EEA directly, occasionally leading to Eionet presentations.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GB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No structured way for EU-funded research projects to benefit from EEA expertise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EEA staff are sometimes invited to advisory boards.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These invitations typically happen ad hoc, EEA staff expertise found via google or similar.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742950" lvl="1" indent="-285750"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One board commitment limits ability to support other valuable projects.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en-GB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Potential solutions</a:t>
            </a:r>
          </a:p>
          <a:p>
            <a:pPr>
              <a:buNone/>
            </a:pP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Cluster-level engagement</a:t>
            </a: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EU Agencies joining advisory boards of research clusters (5–8 projects), as encouraged by DG RTD.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Fair exposure</a:t>
            </a: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Clusters should be able to present to relevant Eionet groups, ensuring balanced visibility.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Policy relevance</a:t>
            </a: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Projects sometimes lack practical pathways to policy impact—EU agencies typically have one foot on science and the other  on policy, and can provide useful guidance.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Strategic approach</a:t>
            </a: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EEA should develop a clear engagement strategy with research networks, starting with EU-funded ones. Our scientific committee is on board with this type of engagement, they’ve said it many times. 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4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Model to follow</a:t>
            </a: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: DG RTD’s Environment, Climate and Health team </a:t>
            </a:r>
            <a:r>
              <a:rPr lang="en-GB" sz="1400" dirty="0"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can help as an example - </a:t>
            </a:r>
            <a:r>
              <a:rPr lang="en-GB" sz="14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direct, effective nudging for engagement from the commission’s side.</a:t>
            </a:r>
            <a:endParaRPr lang="en-DK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A6913-B7E5-ECB0-3D79-8845CE2F2A25}"/>
              </a:ext>
            </a:extLst>
          </p:cNvPr>
          <p:cNvSpPr txBox="1"/>
          <p:nvPr/>
        </p:nvSpPr>
        <p:spPr>
          <a:xfrm>
            <a:off x="249710" y="110504"/>
            <a:ext cx="1135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Engagement with research projects at EEA at large</a:t>
            </a:r>
          </a:p>
        </p:txBody>
      </p:sp>
    </p:spTree>
    <p:extLst>
      <p:ext uri="{BB962C8B-B14F-4D97-AF65-F5344CB8AC3E}">
        <p14:creationId xmlns:p14="http://schemas.microsoft.com/office/powerpoint/2010/main" val="2151447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B8E13-429C-308E-6A77-FAEF93A6C3A7}"/>
              </a:ext>
            </a:extLst>
          </p:cNvPr>
          <p:cNvSpPr txBox="1"/>
          <p:nvPr/>
        </p:nvSpPr>
        <p:spPr>
          <a:xfrm>
            <a:off x="249710" y="110504"/>
            <a:ext cx="118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Why using the One Health framework is a good idea to get attention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DC64F-AF29-6F81-6FB8-42AE49A27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04" y="982176"/>
            <a:ext cx="693306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Joint EU Agency Framework</a:t>
            </a:r>
            <a:endParaRPr kumimoji="0" lang="en-US" altLang="en-DK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b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Five EU agencies (ECDC, EFSA, EMA, ECHA, EEA) launched a coordinated One Health action plan (2024–2026) focusing on strategic coordination, research, capacity building, stakeholder engagement, and joint activities.</a:t>
            </a:r>
            <a:endParaRPr kumimoji="0" lang="en-US" altLang="en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DK" altLang="en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Policy Integration by the European Commission</a:t>
            </a:r>
            <a:endParaRPr kumimoji="0" lang="en-US" altLang="en-DK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b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One Health principles are embedded in EU policies on antimicrobial resistance (AMR), zoonotic threats, and climate-related health risks. </a:t>
            </a:r>
            <a:endParaRPr kumimoji="0" lang="en-US" altLang="en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DK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Cross-Agency Collaboration</a:t>
            </a:r>
            <a:b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EU agencies collaborate on integrated surveillance, joint risk assessments, shared data platforms, and professional training to break down silos and improve health threat preparedness.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DK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Major Funding Initiatives</a:t>
            </a:r>
            <a:b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€253 million OHAMR Partnership (2025–2035) supports transnational AMR research and policy translation, building on over €1.18 billion in previous EU health research funding.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DK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Strategic Embedding</a:t>
            </a:r>
            <a:b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DK" altLang="en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One Health is now a core principle in major EU strategies, including the European Health Union, Farm to Fork, and Biodiversity Strategy to 2030.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7B744-19B9-FC50-76F5-C99C2B9294B3}"/>
              </a:ext>
            </a:extLst>
          </p:cNvPr>
          <p:cNvSpPr txBox="1"/>
          <p:nvPr/>
        </p:nvSpPr>
        <p:spPr>
          <a:xfrm>
            <a:off x="7636816" y="1481959"/>
            <a:ext cx="4054891" cy="424731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AND IT IS </a:t>
            </a:r>
            <a:r>
              <a:rPr lang="en-US" b="1" u="sng" dirty="0"/>
              <a:t>STILL NOT CLEAR </a:t>
            </a:r>
            <a:r>
              <a:rPr lang="en-US" dirty="0"/>
              <a:t>WHAT THE ENVIRONMENTAL ANGLE OF ONE HEALTH IS OR SHOULD BE: </a:t>
            </a:r>
          </a:p>
          <a:p>
            <a:endParaRPr lang="en-US" dirty="0"/>
          </a:p>
          <a:p>
            <a:r>
              <a:rPr lang="en-US" dirty="0"/>
              <a:t>Environmental issues affecting both animals and humans? </a:t>
            </a:r>
          </a:p>
          <a:p>
            <a:endParaRPr lang="en-US" dirty="0"/>
          </a:p>
          <a:p>
            <a:r>
              <a:rPr lang="en-US" dirty="0"/>
              <a:t>Infectious diseases and zoonoses influenced by the environment?</a:t>
            </a:r>
          </a:p>
          <a:p>
            <a:endParaRPr lang="en-US" dirty="0"/>
          </a:p>
          <a:p>
            <a:r>
              <a:rPr lang="en-US" dirty="0"/>
              <a:t>A well-marketed version of the exposome?</a:t>
            </a:r>
          </a:p>
          <a:p>
            <a:endParaRPr lang="en-US" dirty="0"/>
          </a:p>
          <a:p>
            <a:r>
              <a:rPr lang="en-US" dirty="0"/>
              <a:t>…?</a:t>
            </a: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221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7DC33C-0BCB-EFEB-130F-3CB05671F43D}"/>
              </a:ext>
            </a:extLst>
          </p:cNvPr>
          <p:cNvSpPr txBox="1"/>
          <p:nvPr/>
        </p:nvSpPr>
        <p:spPr>
          <a:xfrm>
            <a:off x="554947" y="118031"/>
            <a:ext cx="8570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IN SUMMARY</a:t>
            </a:r>
            <a:endParaRPr lang="en-DK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79657-60D2-0366-8304-F4BFFA7DF007}"/>
              </a:ext>
            </a:extLst>
          </p:cNvPr>
          <p:cNvSpPr txBox="1"/>
          <p:nvPr/>
        </p:nvSpPr>
        <p:spPr>
          <a:xfrm>
            <a:off x="477170" y="1012954"/>
            <a:ext cx="112376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a typeface="Calibri" panose="020F0502020204030204" pitchFamily="34" charset="0"/>
                <a:cs typeface="Times New Roman"/>
              </a:rPr>
              <a:t>Locally tailored projects and results – locally relevant, engaging community, coverage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a typeface="Calibri" panose="020F0502020204030204" pitchFamily="34" charset="0"/>
                <a:cs typeface="Times New Roman"/>
              </a:rPr>
              <a:t>TIMELY injection of evidence through available channels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a typeface="Calibri" panose="020F0502020204030204" pitchFamily="34" charset="0"/>
                <a:cs typeface="Times New Roman"/>
              </a:rPr>
              <a:t>Leaving the ivory tower and speaking with one voice</a:t>
            </a: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ea typeface="Calibri" panose="020F0502020204030204" pitchFamily="34" charset="0"/>
                <a:cs typeface="Times New Roman"/>
              </a:rPr>
              <a:t>One health is not only a useful buzzword, it’s starting to acquire meaning </a:t>
            </a:r>
            <a:endParaRPr lang="en-GB" sz="2800" dirty="0"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67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e on a flower&#10;&#10;Description automatically generated">
            <a:extLst>
              <a:ext uri="{FF2B5EF4-FFF2-40B4-BE49-F238E27FC236}">
                <a16:creationId xmlns:a16="http://schemas.microsoft.com/office/drawing/2014/main" id="{F6F7A389-BEF6-2FEA-52F0-93BB7D951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" t="10670" b="43533"/>
          <a:stretch/>
        </p:blipFill>
        <p:spPr>
          <a:xfrm flipH="1">
            <a:off x="-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EB565-1CD5-1F4E-2A7E-5B548EEDD316}"/>
              </a:ext>
            </a:extLst>
          </p:cNvPr>
          <p:cNvSpPr txBox="1"/>
          <p:nvPr/>
        </p:nvSpPr>
        <p:spPr>
          <a:xfrm>
            <a:off x="-1" y="5949790"/>
            <a:ext cx="12192000" cy="400110"/>
          </a:xfrm>
          <a:prstGeom prst="rect">
            <a:avLst/>
          </a:prstGeom>
          <a:solidFill>
            <a:schemeClr val="bg2">
              <a:alpha val="26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2000" b="1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3EC90-479F-4360-BBD2-B3CD1EFD4739}"/>
              </a:ext>
            </a:extLst>
          </p:cNvPr>
          <p:cNvSpPr txBox="1"/>
          <p:nvPr/>
        </p:nvSpPr>
        <p:spPr>
          <a:xfrm>
            <a:off x="1" y="704886"/>
            <a:ext cx="12191999" cy="1815882"/>
          </a:xfrm>
          <a:prstGeom prst="rect">
            <a:avLst/>
          </a:prstGeom>
          <a:solidFill>
            <a:schemeClr val="bg2">
              <a:alpha val="16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endParaRPr lang="en-US" sz="4000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r"/>
            <a:r>
              <a:rPr lang="en-US" sz="4000" b="1" dirty="0">
                <a:solidFill>
                  <a:schemeClr val="bg1"/>
                </a:solidFill>
                <a:ea typeface="+mn-lt"/>
                <a:cs typeface="+mn-lt"/>
              </a:rPr>
              <a:t>Thanks for listening.</a:t>
            </a:r>
          </a:p>
          <a:p>
            <a:pPr algn="r"/>
            <a:endParaRPr lang="en-US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7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1436FF1-2874-D05B-0BA4-72ED8953E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23" y="5779865"/>
            <a:ext cx="3662796" cy="739959"/>
          </a:xfrm>
          <a:prstGeom prst="rect">
            <a:avLst/>
          </a:prstGeom>
        </p:spPr>
      </p:pic>
      <p:pic>
        <p:nvPicPr>
          <p:cNvPr id="6" name="Picture 5" descr="A blue circle with white lines and yellow stars&#10;&#10;Description automatically generated">
            <a:extLst>
              <a:ext uri="{FF2B5EF4-FFF2-40B4-BE49-F238E27FC236}">
                <a16:creationId xmlns:a16="http://schemas.microsoft.com/office/drawing/2014/main" id="{8654026F-51B1-6A4B-34C8-FE4195718E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4" y="814593"/>
            <a:ext cx="1596468" cy="1596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CF5DC-DCDE-1684-70A0-6DE86F525F2E}"/>
              </a:ext>
            </a:extLst>
          </p:cNvPr>
          <p:cNvSpPr txBox="1"/>
          <p:nvPr/>
        </p:nvSpPr>
        <p:spPr>
          <a:xfrm>
            <a:off x="0" y="6619796"/>
            <a:ext cx="22527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>
                <a:solidFill>
                  <a:schemeClr val="bg1"/>
                </a:solidFill>
                <a:effectLst/>
              </a:rPr>
              <a:t>© Teodora Koleva, Climate Change PIX /EEA</a:t>
            </a:r>
            <a:endParaRPr lang="en-DK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9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FBBFA5-33C6-6004-7C8D-509DCFB9361F}"/>
              </a:ext>
            </a:extLst>
          </p:cNvPr>
          <p:cNvSpPr txBox="1"/>
          <p:nvPr/>
        </p:nvSpPr>
        <p:spPr>
          <a:xfrm>
            <a:off x="258593" y="108399"/>
            <a:ext cx="861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The EEA is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3334E-81EB-4B4F-7086-7B7119B6C561}"/>
              </a:ext>
            </a:extLst>
          </p:cNvPr>
          <p:cNvSpPr txBox="1">
            <a:spLocks/>
          </p:cNvSpPr>
          <p:nvPr/>
        </p:nvSpPr>
        <p:spPr>
          <a:xfrm>
            <a:off x="233309" y="1035409"/>
            <a:ext cx="6273982" cy="40421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3A60"/>
                </a:solidFill>
              </a:rPr>
              <a:t>An independent EU agency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3A60"/>
                </a:solidFill>
              </a:rPr>
              <a:t>Based in Copenhagen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B7F"/>
                </a:solidFill>
              </a:rPr>
              <a:t>Analysing, assessing and providing information on the environment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B7F"/>
                </a:solidFill>
              </a:rPr>
              <a:t>An interface between science and policy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B7F"/>
                </a:solidFill>
              </a:rPr>
              <a:t>Dependent upon strong networks to carry out its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4B7F"/>
                </a:solidFill>
              </a:rPr>
              <a:t>Shares an acronym with the European Economic Area, but not much else</a:t>
            </a:r>
          </a:p>
          <a:p>
            <a:pPr algn="just"/>
            <a:endParaRPr lang="en-GB" sz="2400" b="1" dirty="0">
              <a:solidFill>
                <a:srgbClr val="004B7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38590-D1A4-D63F-0070-E1C870D6C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04" r="17285"/>
          <a:stretch/>
        </p:blipFill>
        <p:spPr>
          <a:xfrm>
            <a:off x="6657599" y="1741260"/>
            <a:ext cx="5375882" cy="3568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442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CAAEAB1-4739-10E3-88C2-2C33648756CA}"/>
              </a:ext>
            </a:extLst>
          </p:cNvPr>
          <p:cNvSpPr txBox="1">
            <a:spLocks/>
          </p:cNvSpPr>
          <p:nvPr/>
        </p:nvSpPr>
        <p:spPr>
          <a:xfrm>
            <a:off x="237030" y="163035"/>
            <a:ext cx="9400935" cy="55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b="1" dirty="0">
                <a:solidFill>
                  <a:srgbClr val="004B7F"/>
                </a:solidFill>
              </a:rPr>
              <a:t>EEA member and cooperating countries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D7F74-AFC2-1F9C-1E5D-A5179284F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947057"/>
            <a:ext cx="6161313" cy="507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E44BDC2-93F9-C8A2-89C3-6A8E30E4DC57}"/>
              </a:ext>
            </a:extLst>
          </p:cNvPr>
          <p:cNvSpPr txBox="1">
            <a:spLocks/>
          </p:cNvSpPr>
          <p:nvPr/>
        </p:nvSpPr>
        <p:spPr>
          <a:xfrm>
            <a:off x="237030" y="1173401"/>
            <a:ext cx="5621594" cy="4562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rgbClr val="113A60"/>
              </a:solidFill>
            </a:endParaRPr>
          </a:p>
          <a:p>
            <a:r>
              <a:rPr lang="en-GB" sz="2400" dirty="0">
                <a:solidFill>
                  <a:srgbClr val="113A60"/>
                </a:solidFill>
              </a:rPr>
              <a:t>The </a:t>
            </a:r>
            <a:r>
              <a:rPr lang="en-GB" sz="2400" b="1" dirty="0">
                <a:solidFill>
                  <a:srgbClr val="113A60"/>
                </a:solidFill>
              </a:rPr>
              <a:t>EIONET network</a:t>
            </a:r>
            <a:r>
              <a:rPr lang="en-GB" sz="2400" dirty="0">
                <a:solidFill>
                  <a:srgbClr val="113A60"/>
                </a:solidFill>
              </a:rPr>
              <a:t> is comprised of:</a:t>
            </a:r>
          </a:p>
          <a:p>
            <a:endParaRPr lang="en-GB" sz="2400" dirty="0">
              <a:solidFill>
                <a:srgbClr val="113A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3A60"/>
                </a:solidFill>
              </a:rPr>
              <a:t>2000+ experts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3A60"/>
                </a:solidFill>
              </a:rPr>
              <a:t>From over 400 national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3A60"/>
                </a:solidFill>
              </a:rPr>
              <a:t>In 38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3A60"/>
                </a:solidFill>
              </a:rPr>
              <a:t>Including 7 European Topic Centres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3A60"/>
                </a:solidFill>
              </a:rPr>
              <a:t>EIONET expert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113A60"/>
              </a:solidFill>
            </a:endParaRPr>
          </a:p>
          <a:p>
            <a:r>
              <a:rPr lang="en-GB" sz="2400" dirty="0">
                <a:solidFill>
                  <a:srgbClr val="113A60"/>
                </a:solidFill>
              </a:rPr>
              <a:t>	…working together with EEA’s roughly 300 employees in Copenhagen</a:t>
            </a:r>
          </a:p>
          <a:p>
            <a:endParaRPr lang="en-GB" sz="2400" dirty="0">
              <a:solidFill>
                <a:srgbClr val="113A60"/>
              </a:solidFill>
            </a:endParaRPr>
          </a:p>
          <a:p>
            <a:endParaRPr lang="en-GB" sz="2400" dirty="0">
              <a:solidFill>
                <a:srgbClr val="113A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5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82CE17-EA56-F722-A2D8-FB9860B30BA7}"/>
              </a:ext>
            </a:extLst>
          </p:cNvPr>
          <p:cNvSpPr txBox="1"/>
          <p:nvPr/>
        </p:nvSpPr>
        <p:spPr>
          <a:xfrm>
            <a:off x="249711" y="110504"/>
            <a:ext cx="861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How do we work on environment and health?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46007-55F3-2BA5-5C5F-BDA1BF375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091" y="1031003"/>
            <a:ext cx="5803272" cy="376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70646-17F6-1956-9122-31D91F85F1BD}"/>
              </a:ext>
            </a:extLst>
          </p:cNvPr>
          <p:cNvSpPr txBox="1"/>
          <p:nvPr/>
        </p:nvSpPr>
        <p:spPr>
          <a:xfrm>
            <a:off x="8419723" y="5253518"/>
            <a:ext cx="369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European topic </a:t>
            </a:r>
            <a:r>
              <a:rPr lang="en-US" dirty="0" err="1"/>
              <a:t>centre</a:t>
            </a:r>
            <a:r>
              <a:rPr lang="en-US" dirty="0"/>
              <a:t> on Health and the Environment</a:t>
            </a:r>
            <a:endParaRPr lang="en-DK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6E6C6CD-2B86-23F9-FE16-C6EB17B830BC}"/>
              </a:ext>
            </a:extLst>
          </p:cNvPr>
          <p:cNvSpPr/>
          <p:nvPr/>
        </p:nvSpPr>
        <p:spPr>
          <a:xfrm rot="16200000">
            <a:off x="8740765" y="4926292"/>
            <a:ext cx="375682" cy="2787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EF0EC-1F65-5D21-90C4-B365AA8B9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52" y="2953905"/>
            <a:ext cx="4360219" cy="3084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7D2123-F455-2E4A-A22E-446D4F1A5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11" y="1455479"/>
            <a:ext cx="3412213" cy="582343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C0EC3E16-00CB-1101-975C-A833CCFF8492}"/>
              </a:ext>
            </a:extLst>
          </p:cNvPr>
          <p:cNvSpPr/>
          <p:nvPr/>
        </p:nvSpPr>
        <p:spPr>
          <a:xfrm>
            <a:off x="3540375" y="1108965"/>
            <a:ext cx="404389" cy="13851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7C464-2081-81B4-E3E5-496B21278AA3}"/>
              </a:ext>
            </a:extLst>
          </p:cNvPr>
          <p:cNvSpPr txBox="1"/>
          <p:nvPr/>
        </p:nvSpPr>
        <p:spPr>
          <a:xfrm>
            <a:off x="3906383" y="1062891"/>
            <a:ext cx="3163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 Health and Environment</a:t>
            </a:r>
          </a:p>
          <a:p>
            <a:r>
              <a:rPr lang="en-US" dirty="0"/>
              <a:t>TG Air</a:t>
            </a:r>
          </a:p>
          <a:p>
            <a:r>
              <a:rPr lang="en-US" dirty="0"/>
              <a:t>TG Noise</a:t>
            </a:r>
          </a:p>
          <a:p>
            <a:r>
              <a:rPr lang="en-US" dirty="0"/>
              <a:t>TG Chemicals</a:t>
            </a:r>
          </a:p>
          <a:p>
            <a:r>
              <a:rPr lang="en-US" dirty="0"/>
              <a:t>EG Climate Change Adaptation</a:t>
            </a:r>
            <a:endParaRPr lang="en-DK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51113-19A6-234B-131E-35FC3CA9C171}"/>
              </a:ext>
            </a:extLst>
          </p:cNvPr>
          <p:cNvSpPr txBox="1"/>
          <p:nvPr/>
        </p:nvSpPr>
        <p:spPr>
          <a:xfrm>
            <a:off x="564898" y="846337"/>
            <a:ext cx="2987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DK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22F38-7588-1CE5-0E41-0072C613D64A}"/>
              </a:ext>
            </a:extLst>
          </p:cNvPr>
          <p:cNvSpPr txBox="1"/>
          <p:nvPr/>
        </p:nvSpPr>
        <p:spPr>
          <a:xfrm>
            <a:off x="4680440" y="5530517"/>
            <a:ext cx="2987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DK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BE94A-0F37-3B1C-CF7A-E97CAA6C989E}"/>
              </a:ext>
            </a:extLst>
          </p:cNvPr>
          <p:cNvSpPr txBox="1"/>
          <p:nvPr/>
        </p:nvSpPr>
        <p:spPr>
          <a:xfrm>
            <a:off x="8419723" y="959648"/>
            <a:ext cx="2987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5131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ee on a flower&#10;&#10;Description automatically generated">
            <a:extLst>
              <a:ext uri="{FF2B5EF4-FFF2-40B4-BE49-F238E27FC236}">
                <a16:creationId xmlns:a16="http://schemas.microsoft.com/office/drawing/2014/main" id="{67280BF9-295C-EF17-D7E6-CB90DD964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0" t="6789" r="3" b="89391"/>
          <a:stretch/>
        </p:blipFill>
        <p:spPr>
          <a:xfrm flipH="1">
            <a:off x="-4574" y="813691"/>
            <a:ext cx="2602232" cy="27140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2FCFB4-2620-4821-DF2D-F8B1BADBAB64}"/>
              </a:ext>
            </a:extLst>
          </p:cNvPr>
          <p:cNvSpPr/>
          <p:nvPr/>
        </p:nvSpPr>
        <p:spPr>
          <a:xfrm>
            <a:off x="5429645" y="1340378"/>
            <a:ext cx="6369268" cy="469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4B7F"/>
                </a:solidFill>
              </a:rPr>
              <a:t>Policy framework largely set, no appetite for additional large-scale regulations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04B7F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4B7F"/>
                </a:solidFill>
              </a:rPr>
              <a:t>Implementation is what’s needed; Challenges: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B7F"/>
                </a:solidFill>
              </a:rPr>
              <a:t>Resource and capacity constraints, particularly at subnational level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B7F"/>
                </a:solidFill>
              </a:rPr>
              <a:t>Difficult coordination multiple governance levels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B7F"/>
                </a:solidFill>
              </a:rPr>
              <a:t>Complexity and reporting burden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B7F"/>
                </a:solidFill>
              </a:rPr>
              <a:t>Political backlash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04B7F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4B7F"/>
                </a:solidFill>
              </a:rPr>
              <a:t>Integration of health and environment difficult in the practice (environmental institutions more proactive) 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04B7F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004B7F"/>
                </a:solidFill>
              </a:rPr>
              <a:t>In this context, </a:t>
            </a:r>
            <a:r>
              <a:rPr lang="en-US" sz="1600" dirty="0">
                <a:solidFill>
                  <a:srgbClr val="004B7F"/>
                </a:solidFill>
              </a:rPr>
              <a:t>how can environment and health research projects and results matter in policy? (just a </a:t>
            </a:r>
            <a:r>
              <a:rPr lang="en-US" sz="1600">
                <a:solidFill>
                  <a:srgbClr val="004B7F"/>
                </a:solidFill>
              </a:rPr>
              <a:t>few ideas)</a:t>
            </a:r>
            <a:endParaRPr lang="en-US" sz="1600" dirty="0">
              <a:solidFill>
                <a:srgbClr val="004B7F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004B7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390B2-B04A-7D5A-7F0E-71BA3748DC10}"/>
              </a:ext>
            </a:extLst>
          </p:cNvPr>
          <p:cNvSpPr txBox="1"/>
          <p:nvPr/>
        </p:nvSpPr>
        <p:spPr>
          <a:xfrm>
            <a:off x="242677" y="125847"/>
            <a:ext cx="11726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What recurring messages do we get on EU environmental policy?</a:t>
            </a:r>
          </a:p>
        </p:txBody>
      </p:sp>
      <p:pic>
        <p:nvPicPr>
          <p:cNvPr id="4" name="Picture 3" descr="A bee on a flower&#10;&#10;Description automatically generated">
            <a:extLst>
              <a:ext uri="{FF2B5EF4-FFF2-40B4-BE49-F238E27FC236}">
                <a16:creationId xmlns:a16="http://schemas.microsoft.com/office/drawing/2014/main" id="{1CCCD09F-D1C7-F0DD-DA1F-8C40A1621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4" r="1" b="7935"/>
          <a:stretch/>
        </p:blipFill>
        <p:spPr>
          <a:xfrm flipH="1">
            <a:off x="-3" y="821692"/>
            <a:ext cx="5259979" cy="5366088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97451-8C88-0E91-4CC0-0958533530D8}"/>
              </a:ext>
            </a:extLst>
          </p:cNvPr>
          <p:cNvSpPr txBox="1"/>
          <p:nvPr/>
        </p:nvSpPr>
        <p:spPr>
          <a:xfrm rot="16200000">
            <a:off x="-991432" y="3881609"/>
            <a:ext cx="22527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 dirty="0">
                <a:solidFill>
                  <a:schemeClr val="bg1"/>
                </a:solidFill>
                <a:effectLst/>
              </a:rPr>
              <a:t>© Teodora Koleva, Climate Change PIX /EEA</a:t>
            </a:r>
            <a:endParaRPr lang="en-DK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27D9F5-373A-FD62-B047-F414EFA60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28" y="1084668"/>
            <a:ext cx="5660063" cy="47107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91C87-010E-D266-7B73-C95B332F5447}"/>
              </a:ext>
            </a:extLst>
          </p:cNvPr>
          <p:cNvSpPr txBox="1"/>
          <p:nvPr/>
        </p:nvSpPr>
        <p:spPr>
          <a:xfrm>
            <a:off x="2745026" y="5815461"/>
            <a:ext cx="683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ETC HE, courtesy of Dr Anton Beloconi, based on HBM4EU data</a:t>
            </a:r>
            <a:endParaRPr lang="en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277D3-D8FE-5F61-C08F-E2C6E390C531}"/>
              </a:ext>
            </a:extLst>
          </p:cNvPr>
          <p:cNvSpPr txBox="1"/>
          <p:nvPr/>
        </p:nvSpPr>
        <p:spPr>
          <a:xfrm>
            <a:off x="249710" y="110504"/>
            <a:ext cx="1135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Local relevance: grey areas may not care much about your results</a:t>
            </a:r>
          </a:p>
        </p:txBody>
      </p:sp>
    </p:spTree>
    <p:extLst>
      <p:ext uri="{BB962C8B-B14F-4D97-AF65-F5344CB8AC3E}">
        <p14:creationId xmlns:p14="http://schemas.microsoft.com/office/powerpoint/2010/main" val="3487459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D31E7-3F5E-36E6-C7B6-B0D181553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531"/>
            <a:ext cx="11461687" cy="5083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AC96B7-BB29-0DD5-18CE-6C0F60058EAD}"/>
              </a:ext>
            </a:extLst>
          </p:cNvPr>
          <p:cNvSpPr txBox="1"/>
          <p:nvPr/>
        </p:nvSpPr>
        <p:spPr>
          <a:xfrm>
            <a:off x="249710" y="110504"/>
            <a:ext cx="1135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A surprising success of local relevance: the EEH Atlas</a:t>
            </a:r>
          </a:p>
        </p:txBody>
      </p:sp>
      <p:pic>
        <p:nvPicPr>
          <p:cNvPr id="5" name="Picture 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B46CCD1F-ED00-867A-5203-24D51CAE0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29000"/>
            <a:ext cx="4385553" cy="4385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19EB5C-74B1-A158-E840-9445A26E7E65}"/>
              </a:ext>
            </a:extLst>
          </p:cNvPr>
          <p:cNvSpPr txBox="1"/>
          <p:nvPr/>
        </p:nvSpPr>
        <p:spPr>
          <a:xfrm>
            <a:off x="3446023" y="6191815"/>
            <a:ext cx="391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dirty="0">
                <a:hlinkClick r:id="rId4"/>
              </a:rPr>
              <a:t>https://discomap.eea.europa.eu/atlas/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65540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5B9A37-3DD0-F70A-D0FD-8476BB2B53D3}"/>
              </a:ext>
            </a:extLst>
          </p:cNvPr>
          <p:cNvSpPr txBox="1"/>
          <p:nvPr/>
        </p:nvSpPr>
        <p:spPr>
          <a:xfrm>
            <a:off x="615470" y="88434"/>
            <a:ext cx="1135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Timeliness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CF743-BA62-CA08-7F0E-F7194189E536}"/>
              </a:ext>
            </a:extLst>
          </p:cNvPr>
          <p:cNvSpPr txBox="1"/>
          <p:nvPr/>
        </p:nvSpPr>
        <p:spPr>
          <a:xfrm>
            <a:off x="4206240" y="6488668"/>
            <a:ext cx="583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adapted from https://www.artofmanliness.com/</a:t>
            </a:r>
            <a:endParaRPr lang="en-DK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DB5CC-7793-E111-00C4-408F1419A6E7}"/>
              </a:ext>
            </a:extLst>
          </p:cNvPr>
          <p:cNvSpPr txBox="1"/>
          <p:nvPr/>
        </p:nvSpPr>
        <p:spPr>
          <a:xfrm>
            <a:off x="334229" y="2282847"/>
            <a:ext cx="2062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condoning shooting of any kind; but if you do, use non-lead ammo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DK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CFD453-3457-C345-8148-B10F8C1DC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748" y="851338"/>
            <a:ext cx="6857142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63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C8DC68-2C5D-07FE-9CB8-2CEE17A9D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173512"/>
              </p:ext>
            </p:extLst>
          </p:nvPr>
        </p:nvGraphicFramePr>
        <p:xfrm>
          <a:off x="201797" y="983769"/>
          <a:ext cx="11534054" cy="5657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61712">
                  <a:extLst>
                    <a:ext uri="{9D8B030D-6E8A-4147-A177-3AD203B41FA5}">
                      <a16:colId xmlns:a16="http://schemas.microsoft.com/office/drawing/2014/main" val="3655460533"/>
                    </a:ext>
                  </a:extLst>
                </a:gridCol>
                <a:gridCol w="1400759">
                  <a:extLst>
                    <a:ext uri="{9D8B030D-6E8A-4147-A177-3AD203B41FA5}">
                      <a16:colId xmlns:a16="http://schemas.microsoft.com/office/drawing/2014/main" val="3296108710"/>
                    </a:ext>
                  </a:extLst>
                </a:gridCol>
                <a:gridCol w="2049891">
                  <a:extLst>
                    <a:ext uri="{9D8B030D-6E8A-4147-A177-3AD203B41FA5}">
                      <a16:colId xmlns:a16="http://schemas.microsoft.com/office/drawing/2014/main" val="4016943442"/>
                    </a:ext>
                  </a:extLst>
                </a:gridCol>
                <a:gridCol w="2910846">
                  <a:extLst>
                    <a:ext uri="{9D8B030D-6E8A-4147-A177-3AD203B41FA5}">
                      <a16:colId xmlns:a16="http://schemas.microsoft.com/office/drawing/2014/main" val="1243901690"/>
                    </a:ext>
                  </a:extLst>
                </a:gridCol>
                <a:gridCol w="2910846">
                  <a:extLst>
                    <a:ext uri="{9D8B030D-6E8A-4147-A177-3AD203B41FA5}">
                      <a16:colId xmlns:a16="http://schemas.microsoft.com/office/drawing/2014/main" val="320298011"/>
                    </a:ext>
                  </a:extLst>
                </a:gridCol>
              </a:tblGrid>
              <a:tr h="1374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Title</a:t>
                      </a:r>
                      <a:endParaRPr lang="da-DK" sz="9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Topic</a:t>
                      </a:r>
                      <a:endParaRPr lang="da-DK" sz="9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Timeline</a:t>
                      </a:r>
                      <a:endParaRPr lang="da-DK" sz="9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External</a:t>
                      </a:r>
                      <a:endParaRPr lang="da-DK" sz="9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EC information</a:t>
                      </a:r>
                      <a:endParaRPr lang="da-DK" sz="900" b="1" i="0" u="none" strike="noStrike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423508501"/>
                  </a:ext>
                </a:extLst>
              </a:tr>
              <a:tr h="4122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PFAS restriction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Chemicals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End 2026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Keep in mind also: "Develop an EU-wide PFAS monitoring framework to centralise data as well as promote practical, science-based solutions for a sustainable shift by EU industry (Q4 2026).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238045236"/>
                  </a:ext>
                </a:extLst>
              </a:tr>
              <a:tr h="13742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REACH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Chemicals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Q4 2025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762770419"/>
                  </a:ext>
                </a:extLst>
              </a:tr>
              <a:tr h="54971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Industrial Decarbonisation Accelerator Act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Industry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Q4 2025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·Establish a low-carbon product label</a:t>
                      </a:r>
                      <a:br>
                        <a:rPr lang="en-US" sz="900" u="none" strike="noStrike">
                          <a:effectLst/>
                        </a:rPr>
                      </a:b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·Apply sustainability, resilience and minimum EU content requirement in public and private procurement in strategic sectors to ensure lead markets for low-carbon products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2727681604"/>
                  </a:ext>
                </a:extLst>
              </a:tr>
              <a:tr h="2473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EU Cardiovascular plan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Health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Q4 2025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sng" strike="noStrike">
                          <a:effectLst/>
                          <a:hlinkClick r:id="rId2"/>
                        </a:rPr>
                        <a:t>https://ec.europa.eu/info/law/better-regulation/have-your-say/initiatives/14755-EU-cardiovascular-health-plan_en</a:t>
                      </a:r>
                      <a:endParaRPr lang="da-DK" sz="9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1715867499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EU Biotech act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Industry;#Health;#Competitiveness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Q3 2026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br>
                        <a:rPr lang="en-DK" sz="900" u="none" strike="noStrike">
                          <a:effectLst/>
                        </a:rPr>
                      </a:br>
                      <a:endParaRPr lang="en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sng" strike="noStrike">
                          <a:effectLst/>
                          <a:hlinkClick r:id="rId3"/>
                        </a:rPr>
                        <a:t>https://ec.europa.eu/info/law/better-regulation/have-your-say/initiatives/14627-Biotech-Act_en</a:t>
                      </a:r>
                      <a:endParaRPr lang="da-DK" sz="9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3282468725"/>
                  </a:ext>
                </a:extLst>
              </a:tr>
              <a:tr h="27485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Union prevention, preparedness, and response plan for health crises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Health;#Resilience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Q4 2025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br>
                        <a:rPr lang="en-DK" sz="900" u="none" strike="noStrike">
                          <a:effectLst/>
                        </a:rPr>
                      </a:br>
                      <a:endParaRPr lang="en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sng" strike="noStrike">
                          <a:effectLst/>
                          <a:hlinkClick r:id="rId4"/>
                        </a:rPr>
                        <a:t>https://ec.europa.eu/info/law/better-regulation/have-your-say/initiatives/14777-Union-prevention-preparedness-and-response-plan-for-health-crises_en</a:t>
                      </a:r>
                      <a:endParaRPr lang="da-DK" sz="9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3438029237"/>
                  </a:ext>
                </a:extLst>
              </a:tr>
              <a:tr h="109942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Simplification of administrative burden in environmental legislation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Industry;#Competitiveness;#Simplification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Q4 2025 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The discontinuation of the SCIP</a:t>
                      </a:r>
                      <a:br>
                        <a:rPr lang="en-US" sz="900" u="none" strike="noStrike">
                          <a:effectLst/>
                        </a:rPr>
                      </a:b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Streamlining reporting obligations, removing double requirements to report, promoting further digitalisation of reporting in the area of circular economy, industrial emissions and waste management, while maintaining the policy objectives</a:t>
                      </a:r>
                      <a:br>
                        <a:rPr lang="en-US" sz="900" u="none" strike="noStrike">
                          <a:effectLst/>
                        </a:rPr>
                      </a:b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Addressing permitting challenges relating to environment assessments based on experience recently gained such as under the Net Zero Industry Act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sng" strike="noStrike">
                          <a:effectLst/>
                          <a:hlinkClick r:id="rId5"/>
                        </a:rPr>
                        <a:t>https://ec.europa.eu/info/law/better-regulation/have-your-say/initiatives/14794-Simplification-of-administrative-burdens-in-environmental-legislation-_en</a:t>
                      </a:r>
                      <a:endParaRPr lang="da-DK" sz="900" b="0" i="0" u="sng" strike="noStrike">
                        <a:solidFill>
                          <a:srgbClr val="467886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967563030"/>
                  </a:ext>
                </a:extLst>
              </a:tr>
              <a:tr h="12368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Lead restriction under REACH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da-DK" sz="900" u="none" strike="noStrike">
                          <a:effectLst/>
                        </a:rPr>
                        <a:t>Pollution;#Health</a:t>
                      </a:r>
                      <a:endParaRPr lang="da-DK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Vote Nov 2025 earliest, then goes to Council and EP for scrutiny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900" u="none" strike="noStrike">
                          <a:effectLst/>
                        </a:rPr>
                        <a:t>The proposal is being discussed in the REACH Committee. ENDS understands that the Commission has developed four options to move the proposal forward, and presented them to member states at a 26 June meeting. Member states are due to provide written comments by 21 August, after which the next discussion is scheduled for October, according to a summary of the meeting.</a:t>
                      </a:r>
                      <a:br>
                        <a:rPr lang="en-US" sz="900" u="none" strike="noStrike">
                          <a:effectLst/>
                        </a:rPr>
                      </a:br>
                      <a:br>
                        <a:rPr lang="en-US" sz="900" u="none" strike="noStrike">
                          <a:effectLst/>
                        </a:rPr>
                      </a:br>
                      <a:r>
                        <a:rPr lang="en-US" sz="900" u="none" strike="noStrike">
                          <a:effectLst/>
                        </a:rPr>
                        <a:t>ENDS understands that the committee is unlikely to hold a formal vote on the file until November at the earliest. Once approved, the proposals will be scrutinised by the EU Parliament and Council.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DK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738" marR="3738" marT="3738" marB="0" anchor="b"/>
                </a:tc>
                <a:extLst>
                  <a:ext uri="{0D108BD9-81ED-4DB2-BD59-A6C34878D82A}">
                    <a16:rowId xmlns:a16="http://schemas.microsoft.com/office/drawing/2014/main" val="176832906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6500080-A5CD-9B54-8A54-EA80029FD530}"/>
              </a:ext>
            </a:extLst>
          </p:cNvPr>
          <p:cNvSpPr txBox="1"/>
          <p:nvPr/>
        </p:nvSpPr>
        <p:spPr>
          <a:xfrm>
            <a:off x="201797" y="110504"/>
            <a:ext cx="1135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113A60"/>
                </a:solidFill>
              </a:rPr>
              <a:t>Some upcoming files of interest</a:t>
            </a:r>
          </a:p>
        </p:txBody>
      </p:sp>
    </p:spTree>
    <p:extLst>
      <p:ext uri="{BB962C8B-B14F-4D97-AF65-F5344CB8AC3E}">
        <p14:creationId xmlns:p14="http://schemas.microsoft.com/office/powerpoint/2010/main" val="1007071803"/>
      </p:ext>
    </p:extLst>
  </p:cSld>
  <p:clrMapOvr>
    <a:masterClrMapping/>
  </p:clrMapOvr>
</p:sld>
</file>

<file path=ppt/theme/theme1.xml><?xml version="1.0" encoding="utf-8"?>
<a:theme xmlns:a="http://schemas.openxmlformats.org/drawingml/2006/main" name="EEA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A Presentation template.pptx" id="{D521B88E-B58B-4F39-8847-7353260950D0}" vid="{357EEEB6-B632-4163-B62E-7B55518D7C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08B686C929644C9E8321D406164F8A" ma:contentTypeVersion="12" ma:contentTypeDescription="Create a new document." ma:contentTypeScope="" ma:versionID="5d39a64b6ae4200539defdf90ab9c691">
  <xsd:schema xmlns:xsd="http://www.w3.org/2001/XMLSchema" xmlns:xs="http://www.w3.org/2001/XMLSchema" xmlns:p="http://schemas.microsoft.com/office/2006/metadata/properties" xmlns:ns2="46f37284-56db-48b7-8cc0-bfe12b90e953" xmlns:ns3="c51066ff-00b8-48e7-9c75-f4fcdf7b3762" targetNamespace="http://schemas.microsoft.com/office/2006/metadata/properties" ma:root="true" ma:fieldsID="4bc71470ccd0b85c2740bf27bf439d6f" ns2:_="" ns3:_="">
    <xsd:import namespace="46f37284-56db-48b7-8cc0-bfe12b90e953"/>
    <xsd:import namespace="c51066ff-00b8-48e7-9c75-f4fcdf7b37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37284-56db-48b7-8cc0-bfe12b90e9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066ff-00b8-48e7-9c75-f4fcdf7b376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8f2ff7-a389-4227-b905-daf85a12a2c1}" ma:internalName="TaxCatchAll" ma:showField="CatchAllData" ma:web="c51066ff-00b8-48e7-9c75-f4fcdf7b37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1066ff-00b8-48e7-9c75-f4fcdf7b3762" xsi:nil="true"/>
    <lcf76f155ced4ddcb4097134ff3c332f xmlns="46f37284-56db-48b7-8cc0-bfe12b90e95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8B06BB-1AB9-4D54-B7B2-25E19A2CA68C}"/>
</file>

<file path=customXml/itemProps2.xml><?xml version="1.0" encoding="utf-8"?>
<ds:datastoreItem xmlns:ds="http://schemas.openxmlformats.org/officeDocument/2006/customXml" ds:itemID="{92DFA262-F23B-44F9-96F2-87400096F3BF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f8a86d88-0edf-469b-b6c3-17028e86f05a"/>
    <ds:schemaRef ds:uri="2369e19d-afd5-4c4b-9359-05565a9e7a6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FDC9A56-9D3E-494A-BC03-3331DD7084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EEA Presentation template</Template>
  <TotalTime>1816</TotalTime>
  <Words>1424</Words>
  <Application>Microsoft Office PowerPoint</Application>
  <PresentationFormat>Widescreen</PresentationFormat>
  <Paragraphs>167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Narrow</vt:lpstr>
      <vt:lpstr>Arial</vt:lpstr>
      <vt:lpstr>Calibri</vt:lpstr>
      <vt:lpstr>OpenSans</vt:lpstr>
      <vt:lpstr>Symbol</vt:lpstr>
      <vt:lpstr>Wingdings</vt:lpstr>
      <vt:lpstr>EEA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Jeanne Vuaille</dc:creator>
  <cp:lastModifiedBy>Gerardo Sanchez</cp:lastModifiedBy>
  <cp:revision>8</cp:revision>
  <dcterms:created xsi:type="dcterms:W3CDTF">2024-06-03T07:33:45Z</dcterms:created>
  <dcterms:modified xsi:type="dcterms:W3CDTF">2025-09-24T11:56:07Z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0x010100D108B686C929644C9E8321D406164F8A</vt:lpwstr>
  </property>
</Properties>
</file>