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6" r:id="rId4"/>
  </p:sldMasterIdLst>
  <p:notesMasterIdLst>
    <p:notesMasterId r:id="rId18"/>
  </p:notesMasterIdLst>
  <p:handoutMasterIdLst>
    <p:handoutMasterId r:id="rId19"/>
  </p:handoutMasterIdLst>
  <p:sldIdLst>
    <p:sldId id="258" r:id="rId5"/>
    <p:sldId id="261" r:id="rId6"/>
    <p:sldId id="271" r:id="rId7"/>
    <p:sldId id="260" r:id="rId8"/>
    <p:sldId id="363" r:id="rId9"/>
    <p:sldId id="365" r:id="rId10"/>
    <p:sldId id="263" r:id="rId11"/>
    <p:sldId id="265" r:id="rId12"/>
    <p:sldId id="274" r:id="rId13"/>
    <p:sldId id="275" r:id="rId14"/>
    <p:sldId id="276" r:id="rId15"/>
    <p:sldId id="269"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C99"/>
    <a:srgbClr val="8D4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0C9026-9F98-38A1-C151-51FC388342B0}"/>
              </a:ext>
            </a:extLst>
          </p:cNvPr>
          <p:cNvSpPr/>
          <p:nvPr userDrawn="1"/>
        </p:nvSpPr>
        <p:spPr>
          <a:xfrm flipV="1">
            <a:off x="0" y="6153331"/>
            <a:ext cx="12192000" cy="7079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701269" y="1953806"/>
            <a:ext cx="10415909" cy="1973223"/>
          </a:xfrm>
        </p:spPr>
        <p:txBody>
          <a:bodyPr lIns="0" rIns="0" anchor="t">
            <a:normAutofit/>
          </a:bodyPr>
          <a:lstStyle>
            <a:lvl1pPr algn="l">
              <a:defRPr sz="4000" b="1">
                <a:solidFill>
                  <a:schemeClr val="tx1"/>
                </a:solidFill>
              </a:defRPr>
            </a:lvl1pPr>
          </a:lstStyle>
          <a:p>
            <a:pPr lvl="0">
              <a:defRPr/>
            </a:pPr>
            <a:r>
              <a:rPr lang="en-US" dirty="0"/>
              <a:t>Click to edit Master text styles</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701269" y="4048692"/>
            <a:ext cx="10415909" cy="1691569"/>
          </a:xfrm>
        </p:spPr>
        <p:txBody>
          <a:bodyPr lIns="0" rIns="0">
            <a:normAutofit/>
          </a:bodyPr>
          <a:lstStyle>
            <a:lvl1pPr marL="0" indent="0" algn="l">
              <a:buNone/>
              <a:defRPr sz="32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a:t>
            </a:r>
          </a:p>
        </p:txBody>
      </p:sp>
      <p:grpSp>
        <p:nvGrpSpPr>
          <p:cNvPr id="10" name="Group 9">
            <a:extLst>
              <a:ext uri="{FF2B5EF4-FFF2-40B4-BE49-F238E27FC236}">
                <a16:creationId xmlns:a16="http://schemas.microsoft.com/office/drawing/2014/main" id="{1E299837-3BE5-3B43-4E7F-51A2110EC5EA}"/>
              </a:ext>
            </a:extLst>
          </p:cNvPr>
          <p:cNvGrpSpPr/>
          <p:nvPr userDrawn="1"/>
        </p:nvGrpSpPr>
        <p:grpSpPr>
          <a:xfrm>
            <a:off x="701269" y="6229707"/>
            <a:ext cx="8878160" cy="564712"/>
            <a:chOff x="701269" y="6172557"/>
            <a:chExt cx="8878160" cy="564712"/>
          </a:xfrm>
        </p:grpSpPr>
        <p:sp>
          <p:nvSpPr>
            <p:cNvPr id="5" name="TextBox 4">
              <a:extLst>
                <a:ext uri="{FF2B5EF4-FFF2-40B4-BE49-F238E27FC236}">
                  <a16:creationId xmlns:a16="http://schemas.microsoft.com/office/drawing/2014/main" id="{F488B961-3AA9-CDFD-4F96-4A30BB4935BA}"/>
                </a:ext>
              </a:extLst>
            </p:cNvPr>
            <p:cNvSpPr txBox="1"/>
            <p:nvPr userDrawn="1"/>
          </p:nvSpPr>
          <p:spPr>
            <a:xfrm>
              <a:off x="1356050" y="6265485"/>
              <a:ext cx="8223379" cy="369332"/>
            </a:xfrm>
            <a:prstGeom prst="rect">
              <a:avLst/>
            </a:prstGeom>
            <a:noFill/>
          </p:spPr>
          <p:txBody>
            <a:bodyPr wrap="square" rtlCol="0">
              <a:spAutoFit/>
            </a:bodyPr>
            <a:lstStyle/>
            <a:p>
              <a:pPr algn="just">
                <a:spcBef>
                  <a:spcPts val="300"/>
                </a:spcBef>
                <a:spcAft>
                  <a:spcPts val="300"/>
                </a:spcAft>
              </a:pPr>
              <a:r>
                <a:rPr lang="en-GB" sz="900" dirty="0">
                  <a:solidFill>
                    <a:srgbClr val="000000"/>
                  </a:solidFill>
                  <a:effectLst/>
                  <a:latin typeface="Arial" panose="020B0604020202020204" pitchFamily="34" charset="0"/>
                  <a:ea typeface="Calibri" panose="020F0502020204030204" pitchFamily="34" charset="0"/>
                </a:rPr>
                <a:t>Funded by the European Union. Views and opinions expressed are however those of the author(s) only and do not necessarily reflect those of the European Union or the European Health and Digital Executive Agency (</a:t>
              </a:r>
              <a:r>
                <a:rPr lang="en-GB" sz="900" dirty="0" err="1">
                  <a:solidFill>
                    <a:srgbClr val="000000"/>
                  </a:solidFill>
                  <a:effectLst/>
                  <a:latin typeface="Arial" panose="020B0604020202020204" pitchFamily="34" charset="0"/>
                  <a:ea typeface="Calibri" panose="020F0502020204030204" pitchFamily="34" charset="0"/>
                </a:rPr>
                <a:t>HaDEA</a:t>
              </a:r>
              <a:r>
                <a:rPr lang="en-GB" sz="900" dirty="0">
                  <a:solidFill>
                    <a:srgbClr val="000000"/>
                  </a:solidFill>
                  <a:effectLst/>
                  <a:latin typeface="Arial" panose="020B0604020202020204" pitchFamily="34" charset="0"/>
                  <a:ea typeface="Calibri" panose="020F0502020204030204" pitchFamily="34" charset="0"/>
                </a:rPr>
                <a:t>). Neither the European Union nor the granting authority can be held responsible for them.</a:t>
              </a:r>
            </a:p>
          </p:txBody>
        </p:sp>
        <p:pic>
          <p:nvPicPr>
            <p:cNvPr id="7" name="Picture 6">
              <a:extLst>
                <a:ext uri="{FF2B5EF4-FFF2-40B4-BE49-F238E27FC236}">
                  <a16:creationId xmlns:a16="http://schemas.microsoft.com/office/drawing/2014/main" id="{996F6BEF-D13F-9DDE-1147-20B8BE0718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269" y="6172557"/>
              <a:ext cx="557201" cy="564712"/>
            </a:xfrm>
            <a:prstGeom prst="rect">
              <a:avLst/>
            </a:prstGeom>
            <a:noFill/>
            <a:ln>
              <a:noFill/>
            </a:ln>
          </p:spPr>
        </p:pic>
      </p:grpSp>
      <p:sp>
        <p:nvSpPr>
          <p:cNvPr id="12" name="Rectangle 11">
            <a:extLst>
              <a:ext uri="{FF2B5EF4-FFF2-40B4-BE49-F238E27FC236}">
                <a16:creationId xmlns:a16="http://schemas.microsoft.com/office/drawing/2014/main" id="{9F287B39-72C6-9454-3E02-36B1E1A38B43}"/>
              </a:ext>
            </a:extLst>
          </p:cNvPr>
          <p:cNvSpPr/>
          <p:nvPr userDrawn="1"/>
        </p:nvSpPr>
        <p:spPr>
          <a:xfrm>
            <a:off x="0" y="6113948"/>
            <a:ext cx="12192000" cy="489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96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68BE6F-F4EB-C8E2-192C-A24A57949E2E}"/>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Rectangle 8">
            <a:extLst>
              <a:ext uri="{FF2B5EF4-FFF2-40B4-BE49-F238E27FC236}">
                <a16:creationId xmlns:a16="http://schemas.microsoft.com/office/drawing/2014/main" id="{2D507A90-9BE8-CD56-DC84-64CEAF39334D}"/>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14873" y="1967023"/>
            <a:ext cx="10830368" cy="4117517"/>
          </a:xfrm>
        </p:spPr>
        <p:txBody>
          <a:bodyPr lIns="0" tIns="0" rIns="0" bIns="0">
            <a:normAutofit/>
          </a:bodyPr>
          <a:lstStyle>
            <a:lvl1pPr marL="0" indent="0">
              <a:lnSpc>
                <a:spcPct val="100000"/>
              </a:lnSpc>
              <a:spcBef>
                <a:spcPts val="600"/>
              </a:spcBef>
              <a:buNone/>
              <a:defRPr sz="2000" i="0">
                <a:solidFill>
                  <a:schemeClr val="tx2"/>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a:t>
            </a:fld>
            <a:endParaRPr lang="en-US" dirty="0"/>
          </a:p>
        </p:txBody>
      </p:sp>
      <p:pic>
        <p:nvPicPr>
          <p:cNvPr id="7" name="Picture 6" descr="A blue text on a black background&#10;&#10;AI-generated content may be incorrect.">
            <a:extLst>
              <a:ext uri="{FF2B5EF4-FFF2-40B4-BE49-F238E27FC236}">
                <a16:creationId xmlns:a16="http://schemas.microsoft.com/office/drawing/2014/main" id="{FF1542F0-5E85-31E7-DBA9-2EE1B731AE35}"/>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425367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BD4368-EE1F-2449-8809-75311F8D38E1}"/>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Rectangle 3">
            <a:extLst>
              <a:ext uri="{FF2B5EF4-FFF2-40B4-BE49-F238E27FC236}">
                <a16:creationId xmlns:a16="http://schemas.microsoft.com/office/drawing/2014/main" id="{18541A7D-D626-FB76-9F9D-C2BA2917278B}"/>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14873" y="1967023"/>
            <a:ext cx="10830368" cy="4117517"/>
          </a:xfrm>
        </p:spPr>
        <p:txBody>
          <a:bodyPr lIns="0" tIns="0" rIns="0" bIns="0">
            <a:normAutofit/>
          </a:bodyPr>
          <a:lstStyle>
            <a:lvl1pPr marL="0" indent="0">
              <a:lnSpc>
                <a:spcPct val="100000"/>
              </a:lnSpc>
              <a:spcBef>
                <a:spcPts val="600"/>
              </a:spcBef>
              <a:buNone/>
              <a:defRPr sz="2000" i="0">
                <a:solidFill>
                  <a:schemeClr val="tx2"/>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a:t>
            </a:fld>
            <a:endParaRPr lang="en-US" dirty="0"/>
          </a:p>
        </p:txBody>
      </p:sp>
      <p:sp>
        <p:nvSpPr>
          <p:cNvPr id="12" name="Text Placeholder 4">
            <a:extLst>
              <a:ext uri="{FF2B5EF4-FFF2-40B4-BE49-F238E27FC236}">
                <a16:creationId xmlns:a16="http://schemas.microsoft.com/office/drawing/2014/main" id="{BF8A32ED-775E-794C-6235-558F8089CEFC}"/>
              </a:ext>
            </a:extLst>
          </p:cNvPr>
          <p:cNvSpPr>
            <a:spLocks noGrp="1"/>
          </p:cNvSpPr>
          <p:nvPr>
            <p:ph type="body" sz="quarter" idx="13" hasCustomPrompt="1"/>
          </p:nvPr>
        </p:nvSpPr>
        <p:spPr>
          <a:xfrm>
            <a:off x="610337" y="1270581"/>
            <a:ext cx="10830367" cy="476250"/>
          </a:xfrm>
        </p:spPr>
        <p:txBody>
          <a:bodyPr>
            <a:noAutofit/>
          </a:bodyPr>
          <a:lstStyle>
            <a:lvl1pPr marL="0" indent="0">
              <a:buNone/>
              <a:defRPr sz="2800">
                <a:solidFill>
                  <a:schemeClr val="tx1"/>
                </a:solidFill>
              </a:defRPr>
            </a:lvl1pPr>
          </a:lstStyle>
          <a:p>
            <a:pPr lvl="0"/>
            <a:r>
              <a:rPr lang="en-GB" dirty="0"/>
              <a:t>Subtitle</a:t>
            </a:r>
          </a:p>
        </p:txBody>
      </p:sp>
      <p:sp>
        <p:nvSpPr>
          <p:cNvPr id="13" name="Title 1">
            <a:extLst>
              <a:ext uri="{FF2B5EF4-FFF2-40B4-BE49-F238E27FC236}">
                <a16:creationId xmlns:a16="http://schemas.microsoft.com/office/drawing/2014/main" id="{B1F56678-5A94-EEE2-1366-210980140D59}"/>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pic>
        <p:nvPicPr>
          <p:cNvPr id="5" name="Picture 4" descr="A blue text on a black background&#10;&#10;AI-generated content may be incorrect.">
            <a:extLst>
              <a:ext uri="{FF2B5EF4-FFF2-40B4-BE49-F238E27FC236}">
                <a16:creationId xmlns:a16="http://schemas.microsoft.com/office/drawing/2014/main" id="{3F08F9E5-0D6A-6886-CFE4-850E93E9C8D7}"/>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60544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1A5B56-B0F7-6850-C07F-439563A89ACD}"/>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a:extLst>
              <a:ext uri="{FF2B5EF4-FFF2-40B4-BE49-F238E27FC236}">
                <a16:creationId xmlns:a16="http://schemas.microsoft.com/office/drawing/2014/main" id="{FE5F1D4A-0BC7-F6AA-1663-4A5BF11C2C9C}"/>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a:t>
            </a:fld>
            <a:endParaRPr lang="en-US" dirty="0"/>
          </a:p>
        </p:txBody>
      </p:sp>
      <p:sp>
        <p:nvSpPr>
          <p:cNvPr id="12" name="Text Placeholder 4">
            <a:extLst>
              <a:ext uri="{FF2B5EF4-FFF2-40B4-BE49-F238E27FC236}">
                <a16:creationId xmlns:a16="http://schemas.microsoft.com/office/drawing/2014/main" id="{BF8A32ED-775E-794C-6235-558F8089CEFC}"/>
              </a:ext>
            </a:extLst>
          </p:cNvPr>
          <p:cNvSpPr>
            <a:spLocks noGrp="1"/>
          </p:cNvSpPr>
          <p:nvPr>
            <p:ph type="body" sz="quarter" idx="13" hasCustomPrompt="1"/>
          </p:nvPr>
        </p:nvSpPr>
        <p:spPr>
          <a:xfrm>
            <a:off x="610337" y="1270581"/>
            <a:ext cx="10830368" cy="476250"/>
          </a:xfrm>
        </p:spPr>
        <p:txBody>
          <a:bodyPr>
            <a:noAutofit/>
          </a:bodyPr>
          <a:lstStyle>
            <a:lvl1pPr marL="0" indent="0">
              <a:buNone/>
              <a:defRPr sz="2800">
                <a:solidFill>
                  <a:schemeClr val="tx1"/>
                </a:solidFill>
              </a:defRPr>
            </a:lvl1pPr>
          </a:lstStyle>
          <a:p>
            <a:pPr lvl="0"/>
            <a:r>
              <a:rPr lang="en-GB" dirty="0"/>
              <a:t>Subtitle</a:t>
            </a:r>
          </a:p>
        </p:txBody>
      </p:sp>
      <p:sp>
        <p:nvSpPr>
          <p:cNvPr id="13" name="Title 1">
            <a:extLst>
              <a:ext uri="{FF2B5EF4-FFF2-40B4-BE49-F238E27FC236}">
                <a16:creationId xmlns:a16="http://schemas.microsoft.com/office/drawing/2014/main" id="{B1F56678-5A94-EEE2-1366-210980140D59}"/>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sp>
        <p:nvSpPr>
          <p:cNvPr id="2" name="Text Placeholder 5">
            <a:extLst>
              <a:ext uri="{FF2B5EF4-FFF2-40B4-BE49-F238E27FC236}">
                <a16:creationId xmlns:a16="http://schemas.microsoft.com/office/drawing/2014/main" id="{41073347-0CE4-82C8-7F8B-891F0ACC6BEE}"/>
              </a:ext>
            </a:extLst>
          </p:cNvPr>
          <p:cNvSpPr>
            <a:spLocks noGrp="1"/>
          </p:cNvSpPr>
          <p:nvPr>
            <p:ph type="body" sz="quarter" idx="11" hasCustomPrompt="1"/>
          </p:nvPr>
        </p:nvSpPr>
        <p:spPr>
          <a:xfrm>
            <a:off x="614363" y="1796879"/>
            <a:ext cx="5481637" cy="4518197"/>
          </a:xfrm>
        </p:spPr>
        <p:txBody>
          <a:bodyPr>
            <a:normAutofit/>
          </a:bodyPr>
          <a:lstStyle>
            <a:lvl1pPr>
              <a:defRPr sz="2000"/>
            </a:lvl1pPr>
            <a:lvl2pPr>
              <a:defRPr sz="1800"/>
            </a:lvl2pPr>
          </a:lstStyle>
          <a:p>
            <a:pPr lvl="0"/>
            <a:r>
              <a:rPr lang="en-US" dirty="0"/>
              <a:t>First level text</a:t>
            </a:r>
          </a:p>
          <a:p>
            <a:pPr lvl="1"/>
            <a:r>
              <a:rPr lang="en-US" dirty="0"/>
              <a:t>Second level text</a:t>
            </a:r>
          </a:p>
        </p:txBody>
      </p:sp>
      <p:sp>
        <p:nvSpPr>
          <p:cNvPr id="4" name="SmartArt Placeholder 3">
            <a:extLst>
              <a:ext uri="{FF2B5EF4-FFF2-40B4-BE49-F238E27FC236}">
                <a16:creationId xmlns:a16="http://schemas.microsoft.com/office/drawing/2014/main" id="{397A92AE-4DB8-5433-138E-55818838F6DC}"/>
              </a:ext>
            </a:extLst>
          </p:cNvPr>
          <p:cNvSpPr>
            <a:spLocks noGrp="1"/>
          </p:cNvSpPr>
          <p:nvPr>
            <p:ph type="dgm" sz="quarter" idx="10" hasCustomPrompt="1"/>
          </p:nvPr>
        </p:nvSpPr>
        <p:spPr>
          <a:xfrm>
            <a:off x="6189664" y="2355693"/>
            <a:ext cx="5402261" cy="3959383"/>
          </a:xfrm>
        </p:spPr>
        <p:txBody>
          <a:bodyPr>
            <a:normAutofit/>
          </a:bodyPr>
          <a:lstStyle>
            <a:lvl1pPr>
              <a:defRPr sz="1800"/>
            </a:lvl1pPr>
          </a:lstStyle>
          <a:p>
            <a:r>
              <a:rPr lang="en-GB" dirty="0"/>
              <a:t>Graphic</a:t>
            </a:r>
          </a:p>
        </p:txBody>
      </p:sp>
      <p:sp>
        <p:nvSpPr>
          <p:cNvPr id="6" name="Content Placeholder 5">
            <a:extLst>
              <a:ext uri="{FF2B5EF4-FFF2-40B4-BE49-F238E27FC236}">
                <a16:creationId xmlns:a16="http://schemas.microsoft.com/office/drawing/2014/main" id="{8C2B93EB-87F5-E003-0B1C-A7A8898F0067}"/>
              </a:ext>
            </a:extLst>
          </p:cNvPr>
          <p:cNvSpPr>
            <a:spLocks noGrp="1"/>
          </p:cNvSpPr>
          <p:nvPr>
            <p:ph sz="quarter" idx="14" hasCustomPrompt="1"/>
          </p:nvPr>
        </p:nvSpPr>
        <p:spPr>
          <a:xfrm>
            <a:off x="6189664" y="1796879"/>
            <a:ext cx="5251041" cy="411012"/>
          </a:xfrm>
        </p:spPr>
        <p:txBody>
          <a:bodyPr>
            <a:noAutofit/>
          </a:bodyPr>
          <a:lstStyle>
            <a:lvl1pPr marL="0" indent="0">
              <a:buNone/>
              <a:defRPr sz="2000"/>
            </a:lvl1pPr>
          </a:lstStyle>
          <a:p>
            <a:pPr lvl="0"/>
            <a:r>
              <a:rPr lang="en-US" dirty="0"/>
              <a:t>Graphic title</a:t>
            </a:r>
            <a:endParaRPr lang="en-GB" dirty="0"/>
          </a:p>
        </p:txBody>
      </p:sp>
      <p:pic>
        <p:nvPicPr>
          <p:cNvPr id="5" name="Picture 4" descr="A blue text on a black background&#10;&#10;AI-generated content may be incorrect.">
            <a:extLst>
              <a:ext uri="{FF2B5EF4-FFF2-40B4-BE49-F238E27FC236}">
                <a16:creationId xmlns:a16="http://schemas.microsoft.com/office/drawing/2014/main" id="{BAD8D68C-2FCA-3A29-AD83-80870A366AFB}"/>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03301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4767E0-56AB-2E63-7E48-CF303A4AC69F}"/>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a:extLst>
              <a:ext uri="{FF2B5EF4-FFF2-40B4-BE49-F238E27FC236}">
                <a16:creationId xmlns:a16="http://schemas.microsoft.com/office/drawing/2014/main" id="{88A99943-F73F-2FEE-D52D-0946F5568D0F}"/>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a:t>
            </a:fld>
            <a:endParaRPr lang="en-US" dirty="0"/>
          </a:p>
        </p:txBody>
      </p:sp>
      <p:sp>
        <p:nvSpPr>
          <p:cNvPr id="13" name="Title 1">
            <a:extLst>
              <a:ext uri="{FF2B5EF4-FFF2-40B4-BE49-F238E27FC236}">
                <a16:creationId xmlns:a16="http://schemas.microsoft.com/office/drawing/2014/main" id="{B1F56678-5A94-EEE2-1366-210980140D59}"/>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sp>
        <p:nvSpPr>
          <p:cNvPr id="2" name="Text Placeholder 5">
            <a:extLst>
              <a:ext uri="{FF2B5EF4-FFF2-40B4-BE49-F238E27FC236}">
                <a16:creationId xmlns:a16="http://schemas.microsoft.com/office/drawing/2014/main" id="{41073347-0CE4-82C8-7F8B-891F0ACC6BEE}"/>
              </a:ext>
            </a:extLst>
          </p:cNvPr>
          <p:cNvSpPr>
            <a:spLocks noGrp="1"/>
          </p:cNvSpPr>
          <p:nvPr>
            <p:ph type="body" sz="quarter" idx="11" hasCustomPrompt="1"/>
          </p:nvPr>
        </p:nvSpPr>
        <p:spPr>
          <a:xfrm>
            <a:off x="614363" y="1796879"/>
            <a:ext cx="5481637" cy="4518197"/>
          </a:xfrm>
        </p:spPr>
        <p:txBody>
          <a:bodyPr>
            <a:normAutofit/>
          </a:bodyPr>
          <a:lstStyle>
            <a:lvl1pPr>
              <a:defRPr sz="2000"/>
            </a:lvl1pPr>
            <a:lvl2pPr>
              <a:defRPr sz="1800"/>
            </a:lvl2pPr>
          </a:lstStyle>
          <a:p>
            <a:pPr lvl="0"/>
            <a:r>
              <a:rPr lang="en-US" dirty="0"/>
              <a:t>First level text</a:t>
            </a:r>
          </a:p>
          <a:p>
            <a:pPr lvl="1"/>
            <a:r>
              <a:rPr lang="en-US" dirty="0"/>
              <a:t>Second level text</a:t>
            </a:r>
          </a:p>
        </p:txBody>
      </p:sp>
      <p:sp>
        <p:nvSpPr>
          <p:cNvPr id="4" name="SmartArt Placeholder 3">
            <a:extLst>
              <a:ext uri="{FF2B5EF4-FFF2-40B4-BE49-F238E27FC236}">
                <a16:creationId xmlns:a16="http://schemas.microsoft.com/office/drawing/2014/main" id="{397A92AE-4DB8-5433-138E-55818838F6DC}"/>
              </a:ext>
            </a:extLst>
          </p:cNvPr>
          <p:cNvSpPr>
            <a:spLocks noGrp="1"/>
          </p:cNvSpPr>
          <p:nvPr>
            <p:ph type="dgm" sz="quarter" idx="10" hasCustomPrompt="1"/>
          </p:nvPr>
        </p:nvSpPr>
        <p:spPr>
          <a:xfrm>
            <a:off x="6189664" y="2355693"/>
            <a:ext cx="5255577" cy="3959383"/>
          </a:xfrm>
        </p:spPr>
        <p:txBody>
          <a:bodyPr>
            <a:normAutofit/>
          </a:bodyPr>
          <a:lstStyle>
            <a:lvl1pPr>
              <a:defRPr sz="1800"/>
            </a:lvl1pPr>
          </a:lstStyle>
          <a:p>
            <a:r>
              <a:rPr lang="en-GB" dirty="0"/>
              <a:t>Graphic</a:t>
            </a:r>
          </a:p>
        </p:txBody>
      </p:sp>
      <p:sp>
        <p:nvSpPr>
          <p:cNvPr id="6" name="Content Placeholder 5">
            <a:extLst>
              <a:ext uri="{FF2B5EF4-FFF2-40B4-BE49-F238E27FC236}">
                <a16:creationId xmlns:a16="http://schemas.microsoft.com/office/drawing/2014/main" id="{8C2B93EB-87F5-E003-0B1C-A7A8898F0067}"/>
              </a:ext>
            </a:extLst>
          </p:cNvPr>
          <p:cNvSpPr>
            <a:spLocks noGrp="1"/>
          </p:cNvSpPr>
          <p:nvPr>
            <p:ph sz="quarter" idx="14" hasCustomPrompt="1"/>
          </p:nvPr>
        </p:nvSpPr>
        <p:spPr>
          <a:xfrm>
            <a:off x="6189664" y="1796879"/>
            <a:ext cx="5255577" cy="411012"/>
          </a:xfrm>
        </p:spPr>
        <p:txBody>
          <a:bodyPr>
            <a:noAutofit/>
          </a:bodyPr>
          <a:lstStyle>
            <a:lvl1pPr marL="0" indent="0">
              <a:buNone/>
              <a:defRPr sz="2000"/>
            </a:lvl1pPr>
          </a:lstStyle>
          <a:p>
            <a:pPr lvl="0"/>
            <a:r>
              <a:rPr lang="en-US" dirty="0"/>
              <a:t>Graphic title</a:t>
            </a:r>
            <a:endParaRPr lang="en-GB" dirty="0"/>
          </a:p>
        </p:txBody>
      </p:sp>
      <p:pic>
        <p:nvPicPr>
          <p:cNvPr id="5" name="Picture 4" descr="A blue text on a black background&#10;&#10;AI-generated content may be incorrect.">
            <a:extLst>
              <a:ext uri="{FF2B5EF4-FFF2-40B4-BE49-F238E27FC236}">
                <a16:creationId xmlns:a16="http://schemas.microsoft.com/office/drawing/2014/main" id="{C82AE53E-B871-3164-4A92-797A9451457E}"/>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04819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AB52B6-865C-84D8-6EED-9973EA07E519}"/>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Rectangle 2">
            <a:extLst>
              <a:ext uri="{FF2B5EF4-FFF2-40B4-BE49-F238E27FC236}">
                <a16:creationId xmlns:a16="http://schemas.microsoft.com/office/drawing/2014/main" id="{DD04F28D-4C88-0885-3F38-39B6B3EAFC39}"/>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a:t>
            </a:fld>
            <a:endParaRPr lang="en-US" dirty="0"/>
          </a:p>
        </p:txBody>
      </p:sp>
      <p:pic>
        <p:nvPicPr>
          <p:cNvPr id="5" name="Picture 4" descr="A blue text on a black background&#10;&#10;AI-generated content may be incorrect.">
            <a:extLst>
              <a:ext uri="{FF2B5EF4-FFF2-40B4-BE49-F238E27FC236}">
                <a16:creationId xmlns:a16="http://schemas.microsoft.com/office/drawing/2014/main" id="{203BAAAF-5FDC-C95D-CB89-B3F6BBC986D5}"/>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735490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614873" y="365125"/>
            <a:ext cx="10978078"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614873" y="1825625"/>
            <a:ext cx="10978078" cy="4351338"/>
          </a:xfrm>
          <a:prstGeom prst="rect">
            <a:avLst/>
          </a:prstGeom>
        </p:spPr>
        <p:txBody>
          <a:bodyPr vert="horz" lIns="91440" tIns="45720" rIns="91440" bIns="45720" rtlCol="0">
            <a:normAutofit/>
          </a:bodyPr>
          <a:lstStyle/>
          <a:p>
            <a:pPr lvl="0">
              <a:defRPr/>
            </a:pPr>
            <a:r>
              <a:rPr lang="en-US" dirty="0"/>
              <a:t>Click to edit Master text styles</a:t>
            </a:r>
          </a:p>
          <a:p>
            <a:pPr lvl="1">
              <a:defRPr/>
            </a:pPr>
            <a:r>
              <a:rPr lang="en-US" dirty="0"/>
              <a:t>Second level</a:t>
            </a:r>
          </a:p>
          <a:p>
            <a:pPr lvl="2">
              <a:defRPr/>
            </a:pPr>
            <a:r>
              <a:rPr lang="en-US" dirty="0"/>
              <a:t>Third level</a:t>
            </a:r>
          </a:p>
          <a:p>
            <a:pPr lvl="3">
              <a:defRPr/>
            </a:pPr>
            <a:r>
              <a:rPr lang="en-US" dirty="0"/>
              <a:t>Fourth level</a:t>
            </a:r>
          </a:p>
        </p:txBody>
      </p:sp>
    </p:spTree>
    <p:extLst>
      <p:ext uri="{BB962C8B-B14F-4D97-AF65-F5344CB8AC3E}">
        <p14:creationId xmlns:p14="http://schemas.microsoft.com/office/powerpoint/2010/main" val="16008628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ysClr val="windowText" lastClr="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ysClr val="windowText" lastClr="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ysClr val="windowText" lastClr="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ysClr val="windowText" lastClr="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701269" y="2085278"/>
            <a:ext cx="10415909" cy="1841751"/>
          </a:xfrm>
        </p:spPr>
        <p:txBody>
          <a:bodyPr/>
          <a:lstStyle/>
          <a:p>
            <a:r>
              <a:rPr lang="en-US" dirty="0" err="1"/>
              <a:t>Expohealthnet</a:t>
            </a:r>
            <a:r>
              <a:rPr lang="en-US" dirty="0"/>
              <a:t> Cluster</a:t>
            </a:r>
            <a:br>
              <a:rPr lang="en-US" dirty="0"/>
            </a:br>
            <a:r>
              <a:rPr lang="en-US" sz="3200" b="0" dirty="0"/>
              <a:t>Decoding pollution, protecting health.</a:t>
            </a:r>
            <a:endParaRPr lang="en-US" b="0" dirty="0"/>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p:txBody>
          <a:bodyPr/>
          <a:lstStyle/>
          <a:p>
            <a:r>
              <a:rPr lang="en-US" b="0" dirty="0"/>
              <a:t>September 25th | Manosij Ghosh</a:t>
            </a:r>
          </a:p>
        </p:txBody>
      </p:sp>
      <p:pic>
        <p:nvPicPr>
          <p:cNvPr id="6" name="Picture 5" descr="A colorful logo with a black background&#10;&#10;AI-generated content may be incorrect.">
            <a:extLst>
              <a:ext uri="{FF2B5EF4-FFF2-40B4-BE49-F238E27FC236}">
                <a16:creationId xmlns:a16="http://schemas.microsoft.com/office/drawing/2014/main" id="{48C5E37A-2F6F-9B09-F16F-73DD564CC02A}"/>
              </a:ext>
            </a:extLst>
          </p:cNvPr>
          <p:cNvPicPr>
            <a:picLocks noGrp="1" noRot="1" noChangeAspect="1" noMove="1" noResize="1" noEditPoints="1" noAdjustHandles="1" noChangeArrowheads="1" noChangeShapeType="1" noCrop="1"/>
          </p:cNvPicPr>
          <p:nvPr/>
        </p:nvPicPr>
        <p:blipFill>
          <a:blip r:embed="rId2">
            <a:alphaModFix amt="5000"/>
            <a:extLst>
              <a:ext uri="{BEBA8EAE-BF5A-486C-A8C5-ECC9F3942E4B}">
                <a14:imgProps xmlns:a14="http://schemas.microsoft.com/office/drawing/2010/main">
                  <a14:imgLayer r:embed="rId3">
                    <a14:imgEffect>
                      <a14:saturation sat="0"/>
                    </a14:imgEffect>
                  </a14:imgLayer>
                </a14:imgProps>
              </a:ext>
            </a:extLst>
          </a:blip>
          <a:srcRect t="12739" r="18846" b="21366"/>
          <a:stretch/>
        </p:blipFill>
        <p:spPr>
          <a:xfrm>
            <a:off x="4917441" y="0"/>
            <a:ext cx="7274560" cy="6146800"/>
          </a:xfrm>
          <a:prstGeom prst="rect">
            <a:avLst/>
          </a:prstGeom>
        </p:spPr>
      </p:pic>
      <p:pic>
        <p:nvPicPr>
          <p:cNvPr id="9" name="Picture 8" descr="A blue text on a black background&#10;&#10;AI-generated content may be incorrect.">
            <a:extLst>
              <a:ext uri="{FF2B5EF4-FFF2-40B4-BE49-F238E27FC236}">
                <a16:creationId xmlns:a16="http://schemas.microsoft.com/office/drawing/2014/main" id="{47C2FA49-62DE-E4A7-4218-E9748ECA070C}"/>
              </a:ext>
            </a:extLst>
          </p:cNvPr>
          <p:cNvPicPr>
            <a:picLocks noChangeAspect="1"/>
          </p:cNvPicPr>
          <p:nvPr/>
        </p:nvPicPr>
        <p:blipFill>
          <a:blip r:embed="rId4"/>
          <a:stretch>
            <a:fillRect/>
          </a:stretch>
        </p:blipFill>
        <p:spPr>
          <a:xfrm>
            <a:off x="4555273" y="339867"/>
            <a:ext cx="6941034" cy="1328723"/>
          </a:xfrm>
          <a:prstGeom prst="rect">
            <a:avLst/>
          </a:prstGeom>
        </p:spPr>
      </p:pic>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A7F96-8991-F1EA-9753-6CE30C148474}"/>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4D73A7C-921B-F9EC-916A-AA5F8FA23E83}"/>
              </a:ext>
            </a:extLst>
          </p:cNvPr>
          <p:cNvSpPr>
            <a:spLocks noGrp="1"/>
          </p:cNvSpPr>
          <p:nvPr>
            <p:ph type="sldNum" sz="quarter" idx="12"/>
          </p:nvPr>
        </p:nvSpPr>
        <p:spPr/>
        <p:txBody>
          <a:bodyPr/>
          <a:lstStyle/>
          <a:p>
            <a:fld id="{FD56064D-2103-4EB8-B936-28D9B50A58DD}" type="slidenum">
              <a:rPr lang="en-US" smtClean="0"/>
              <a:pPr/>
              <a:t>10</a:t>
            </a:fld>
            <a:endParaRPr lang="en-US" dirty="0"/>
          </a:p>
        </p:txBody>
      </p:sp>
      <p:sp>
        <p:nvSpPr>
          <p:cNvPr id="5" name="Title 4">
            <a:extLst>
              <a:ext uri="{FF2B5EF4-FFF2-40B4-BE49-F238E27FC236}">
                <a16:creationId xmlns:a16="http://schemas.microsoft.com/office/drawing/2014/main" id="{3E8CC184-FDE1-7F3E-6CEC-8B866FD3AC4A}"/>
              </a:ext>
            </a:extLst>
          </p:cNvPr>
          <p:cNvSpPr txBox="1">
            <a:spLocks/>
          </p:cNvSpPr>
          <p:nvPr/>
        </p:nvSpPr>
        <p:spPr>
          <a:xfrm>
            <a:off x="614873" y="773460"/>
            <a:ext cx="10830368" cy="481614"/>
          </a:xfrm>
          <a:prstGeom prst="rect">
            <a:avLst/>
          </a:prstGeom>
        </p:spPr>
        <p:txBody>
          <a:bodyPr/>
          <a:lst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r>
              <a:rPr lang="en-GB" dirty="0">
                <a:solidFill>
                  <a:schemeClr val="tx1"/>
                </a:solidFill>
              </a:rPr>
              <a:t>Working group 2 </a:t>
            </a:r>
          </a:p>
          <a:p>
            <a:r>
              <a:rPr lang="en-GB" b="0" dirty="0">
                <a:solidFill>
                  <a:schemeClr val="tx1"/>
                </a:solidFill>
              </a:rPr>
              <a:t>Data analysis, management and protection</a:t>
            </a:r>
          </a:p>
        </p:txBody>
      </p:sp>
      <p:pic>
        <p:nvPicPr>
          <p:cNvPr id="4" name="Imagen 3">
            <a:extLst>
              <a:ext uri="{FF2B5EF4-FFF2-40B4-BE49-F238E27FC236}">
                <a16:creationId xmlns:a16="http://schemas.microsoft.com/office/drawing/2014/main" id="{C0E14DF9-A3B8-36E7-BD73-DDFA7E5B0126}"/>
              </a:ext>
            </a:extLst>
          </p:cNvPr>
          <p:cNvPicPr>
            <a:picLocks noChangeAspect="1"/>
          </p:cNvPicPr>
          <p:nvPr/>
        </p:nvPicPr>
        <p:blipFill>
          <a:blip r:embed="rId2"/>
          <a:stretch>
            <a:fillRect/>
          </a:stretch>
        </p:blipFill>
        <p:spPr>
          <a:xfrm>
            <a:off x="342730" y="2002971"/>
            <a:ext cx="3935356" cy="2009008"/>
          </a:xfrm>
          <a:prstGeom prst="rect">
            <a:avLst/>
          </a:prstGeom>
        </p:spPr>
      </p:pic>
      <p:pic>
        <p:nvPicPr>
          <p:cNvPr id="7" name="Imagen 6">
            <a:extLst>
              <a:ext uri="{FF2B5EF4-FFF2-40B4-BE49-F238E27FC236}">
                <a16:creationId xmlns:a16="http://schemas.microsoft.com/office/drawing/2014/main" id="{ADF327D2-6C55-2387-617C-D34E0D76077C}"/>
              </a:ext>
            </a:extLst>
          </p:cNvPr>
          <p:cNvPicPr>
            <a:picLocks noChangeAspect="1"/>
          </p:cNvPicPr>
          <p:nvPr/>
        </p:nvPicPr>
        <p:blipFill>
          <a:blip r:embed="rId3"/>
          <a:stretch>
            <a:fillRect/>
          </a:stretch>
        </p:blipFill>
        <p:spPr>
          <a:xfrm>
            <a:off x="4107912" y="4002056"/>
            <a:ext cx="7997003" cy="2237215"/>
          </a:xfrm>
          <a:prstGeom prst="rect">
            <a:avLst/>
          </a:prstGeom>
        </p:spPr>
      </p:pic>
      <p:sp>
        <p:nvSpPr>
          <p:cNvPr id="8" name="CuadroTexto 7">
            <a:extLst>
              <a:ext uri="{FF2B5EF4-FFF2-40B4-BE49-F238E27FC236}">
                <a16:creationId xmlns:a16="http://schemas.microsoft.com/office/drawing/2014/main" id="{2B95875E-2AAD-2B61-C80D-4183FB2F91AA}"/>
              </a:ext>
            </a:extLst>
          </p:cNvPr>
          <p:cNvSpPr txBox="1"/>
          <p:nvPr/>
        </p:nvSpPr>
        <p:spPr>
          <a:xfrm>
            <a:off x="5191399" y="2756476"/>
            <a:ext cx="6101442" cy="400110"/>
          </a:xfrm>
          <a:prstGeom prst="rect">
            <a:avLst/>
          </a:prstGeom>
          <a:noFill/>
        </p:spPr>
        <p:txBody>
          <a:bodyPr wrap="square">
            <a:spAutoFit/>
          </a:bodyPr>
          <a:lstStyle/>
          <a:p>
            <a:r>
              <a:rPr lang="en-US" sz="2000" dirty="0">
                <a:solidFill>
                  <a:schemeClr val="tx2"/>
                </a:solidFill>
                <a:latin typeface="Arial" panose="020B0604020202020204" pitchFamily="34" charset="0"/>
                <a:cs typeface="Arial" panose="020B0604020202020204" pitchFamily="34" charset="0"/>
              </a:rPr>
              <a:t>Co-led by the ENVESOME and UPRISE projects.</a:t>
            </a:r>
            <a:endParaRPr lang="es-E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16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1FAE6-41EE-5C6B-ECF7-9C1CB29D1408}"/>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4E4B5B9-CDAF-CEC3-7D9C-978559A4F3D2}"/>
              </a:ext>
            </a:extLst>
          </p:cNvPr>
          <p:cNvSpPr>
            <a:spLocks noGrp="1"/>
          </p:cNvSpPr>
          <p:nvPr>
            <p:ph type="sldNum" sz="quarter" idx="12"/>
          </p:nvPr>
        </p:nvSpPr>
        <p:spPr/>
        <p:txBody>
          <a:bodyPr/>
          <a:lstStyle/>
          <a:p>
            <a:fld id="{FD56064D-2103-4EB8-B936-28D9B50A58DD}" type="slidenum">
              <a:rPr lang="en-US" smtClean="0"/>
              <a:pPr/>
              <a:t>11</a:t>
            </a:fld>
            <a:endParaRPr lang="en-US" dirty="0"/>
          </a:p>
        </p:txBody>
      </p:sp>
      <p:sp>
        <p:nvSpPr>
          <p:cNvPr id="5" name="Title 4">
            <a:extLst>
              <a:ext uri="{FF2B5EF4-FFF2-40B4-BE49-F238E27FC236}">
                <a16:creationId xmlns:a16="http://schemas.microsoft.com/office/drawing/2014/main" id="{0496563E-FFA0-ADF0-2B59-BEF10B5BFDDE}"/>
              </a:ext>
            </a:extLst>
          </p:cNvPr>
          <p:cNvSpPr txBox="1">
            <a:spLocks/>
          </p:cNvSpPr>
          <p:nvPr/>
        </p:nvSpPr>
        <p:spPr>
          <a:xfrm>
            <a:off x="614873" y="773460"/>
            <a:ext cx="10830368" cy="481614"/>
          </a:xfrm>
          <a:prstGeom prst="rect">
            <a:avLst/>
          </a:prstGeom>
        </p:spPr>
        <p:txBody>
          <a:bodyPr/>
          <a:lst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r>
              <a:rPr lang="en-GB" dirty="0">
                <a:solidFill>
                  <a:schemeClr val="tx1"/>
                </a:solidFill>
              </a:rPr>
              <a:t>Working group 3 </a:t>
            </a:r>
          </a:p>
          <a:p>
            <a:r>
              <a:rPr lang="en-GB" b="0" dirty="0">
                <a:solidFill>
                  <a:schemeClr val="tx1"/>
                </a:solidFill>
              </a:rPr>
              <a:t>Communication and dissemination</a:t>
            </a:r>
          </a:p>
        </p:txBody>
      </p:sp>
      <p:pic>
        <p:nvPicPr>
          <p:cNvPr id="4" name="Imagen 3">
            <a:extLst>
              <a:ext uri="{FF2B5EF4-FFF2-40B4-BE49-F238E27FC236}">
                <a16:creationId xmlns:a16="http://schemas.microsoft.com/office/drawing/2014/main" id="{9EAC5A18-477B-193D-3A99-3C164D2A9773}"/>
              </a:ext>
            </a:extLst>
          </p:cNvPr>
          <p:cNvPicPr>
            <a:picLocks noChangeAspect="1"/>
          </p:cNvPicPr>
          <p:nvPr/>
        </p:nvPicPr>
        <p:blipFill>
          <a:blip r:embed="rId2"/>
          <a:stretch>
            <a:fillRect/>
          </a:stretch>
        </p:blipFill>
        <p:spPr>
          <a:xfrm>
            <a:off x="614873" y="1909940"/>
            <a:ext cx="3924667" cy="2410258"/>
          </a:xfrm>
          <a:prstGeom prst="rect">
            <a:avLst/>
          </a:prstGeom>
        </p:spPr>
      </p:pic>
      <p:pic>
        <p:nvPicPr>
          <p:cNvPr id="7" name="Imagen 6">
            <a:extLst>
              <a:ext uri="{FF2B5EF4-FFF2-40B4-BE49-F238E27FC236}">
                <a16:creationId xmlns:a16="http://schemas.microsoft.com/office/drawing/2014/main" id="{70AB7DC8-E8A8-8601-8BDA-563136306A38}"/>
              </a:ext>
            </a:extLst>
          </p:cNvPr>
          <p:cNvPicPr>
            <a:picLocks noChangeAspect="1"/>
          </p:cNvPicPr>
          <p:nvPr/>
        </p:nvPicPr>
        <p:blipFill>
          <a:blip r:embed="rId3"/>
          <a:stretch>
            <a:fillRect/>
          </a:stretch>
        </p:blipFill>
        <p:spPr>
          <a:xfrm>
            <a:off x="4539540" y="3772273"/>
            <a:ext cx="7614643" cy="2595450"/>
          </a:xfrm>
          <a:prstGeom prst="rect">
            <a:avLst/>
          </a:prstGeom>
        </p:spPr>
      </p:pic>
      <p:sp>
        <p:nvSpPr>
          <p:cNvPr id="8" name="CuadroTexto 7">
            <a:extLst>
              <a:ext uri="{FF2B5EF4-FFF2-40B4-BE49-F238E27FC236}">
                <a16:creationId xmlns:a16="http://schemas.microsoft.com/office/drawing/2014/main" id="{8F674AAA-10B9-AB7B-792E-650DCB4E8A82}"/>
              </a:ext>
            </a:extLst>
          </p:cNvPr>
          <p:cNvSpPr txBox="1"/>
          <p:nvPr/>
        </p:nvSpPr>
        <p:spPr>
          <a:xfrm>
            <a:off x="4864827" y="2641052"/>
            <a:ext cx="7289356" cy="400110"/>
          </a:xfrm>
          <a:prstGeom prst="rect">
            <a:avLst/>
          </a:prstGeom>
          <a:noFill/>
        </p:spPr>
        <p:txBody>
          <a:bodyPr wrap="square">
            <a:spAutoFit/>
          </a:bodyPr>
          <a:lstStyle/>
          <a:p>
            <a:r>
              <a:rPr lang="en-US" sz="2000" dirty="0">
                <a:solidFill>
                  <a:schemeClr val="tx2"/>
                </a:solidFill>
                <a:latin typeface="Arial" panose="020B0604020202020204" pitchFamily="34" charset="0"/>
                <a:cs typeface="Arial" panose="020B0604020202020204" pitchFamily="34" charset="0"/>
              </a:rPr>
              <a:t>Co-led by the EXPOSIM, </a:t>
            </a:r>
            <a:r>
              <a:rPr lang="en-US" sz="2000" dirty="0" err="1">
                <a:solidFill>
                  <a:schemeClr val="tx2"/>
                </a:solidFill>
                <a:latin typeface="Arial" panose="020B0604020202020204" pitchFamily="34" charset="0"/>
                <a:cs typeface="Arial" panose="020B0604020202020204" pitchFamily="34" charset="0"/>
              </a:rPr>
              <a:t>ClimAIr</a:t>
            </a:r>
            <a:r>
              <a:rPr lang="en-US" sz="2000" dirty="0">
                <a:solidFill>
                  <a:schemeClr val="tx2"/>
                </a:solidFill>
                <a:latin typeface="Arial" panose="020B0604020202020204" pitchFamily="34" charset="0"/>
                <a:cs typeface="Arial" panose="020B0604020202020204" pitchFamily="34" charset="0"/>
              </a:rPr>
              <a:t> and </a:t>
            </a:r>
            <a:r>
              <a:rPr lang="en-US" sz="2000" dirty="0" err="1">
                <a:solidFill>
                  <a:schemeClr val="tx2"/>
                </a:solidFill>
                <a:latin typeface="Arial" panose="020B0604020202020204" pitchFamily="34" charset="0"/>
                <a:cs typeface="Arial" panose="020B0604020202020204" pitchFamily="34" charset="0"/>
              </a:rPr>
              <a:t>ExposignalZ</a:t>
            </a:r>
            <a:r>
              <a:rPr lang="en-US" sz="2000" dirty="0">
                <a:solidFill>
                  <a:schemeClr val="tx2"/>
                </a:solidFill>
                <a:latin typeface="Arial" panose="020B0604020202020204" pitchFamily="34" charset="0"/>
                <a:cs typeface="Arial" panose="020B0604020202020204" pitchFamily="34" charset="0"/>
              </a:rPr>
              <a:t> projects.</a:t>
            </a:r>
            <a:endParaRPr lang="es-E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7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4AE93-F102-87F2-8CE7-EC0A2E06362D}"/>
            </a:ext>
          </a:extLst>
        </p:cNvPr>
        <p:cNvGrpSpPr/>
        <p:nvPr/>
      </p:nvGrpSpPr>
      <p:grpSpPr>
        <a:xfrm>
          <a:off x="0" y="0"/>
          <a:ext cx="0" cy="0"/>
          <a:chOff x="0" y="0"/>
          <a:chExt cx="0" cy="0"/>
        </a:xfrm>
      </p:grpSpPr>
      <p:pic>
        <p:nvPicPr>
          <p:cNvPr id="1026" name="Picture 2" descr="Icono De Correo. Sobre Cerrado En Círculo Azul. Símbolo De ...">
            <a:extLst>
              <a:ext uri="{FF2B5EF4-FFF2-40B4-BE49-F238E27FC236}">
                <a16:creationId xmlns:a16="http://schemas.microsoft.com/office/drawing/2014/main" id="{D59EC3E4-8DD9-E68C-EF80-A4546E842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261" y="2608143"/>
            <a:ext cx="930737" cy="875987"/>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D5C3A1C8-79DD-EAC4-8BA3-28086F56936B}"/>
              </a:ext>
            </a:extLst>
          </p:cNvPr>
          <p:cNvSpPr>
            <a:spLocks noGrp="1"/>
          </p:cNvSpPr>
          <p:nvPr>
            <p:ph type="sldNum" sz="quarter" idx="12"/>
          </p:nvPr>
        </p:nvSpPr>
        <p:spPr/>
        <p:txBody>
          <a:bodyPr/>
          <a:lstStyle/>
          <a:p>
            <a:fld id="{FD56064D-2103-4EB8-B936-28D9B50A58DD}" type="slidenum">
              <a:rPr lang="en-US" smtClean="0"/>
              <a:pPr/>
              <a:t>12</a:t>
            </a:fld>
            <a:endParaRPr lang="en-US" dirty="0"/>
          </a:p>
        </p:txBody>
      </p:sp>
      <p:sp>
        <p:nvSpPr>
          <p:cNvPr id="3" name="Title 4">
            <a:extLst>
              <a:ext uri="{FF2B5EF4-FFF2-40B4-BE49-F238E27FC236}">
                <a16:creationId xmlns:a16="http://schemas.microsoft.com/office/drawing/2014/main" id="{0F21C05E-4E74-E540-2090-D7C5C8B2C8B5}"/>
              </a:ext>
            </a:extLst>
          </p:cNvPr>
          <p:cNvSpPr txBox="1">
            <a:spLocks/>
          </p:cNvSpPr>
          <p:nvPr/>
        </p:nvSpPr>
        <p:spPr>
          <a:xfrm>
            <a:off x="614873" y="773460"/>
            <a:ext cx="10830368" cy="481614"/>
          </a:xfrm>
          <a:prstGeom prst="rect">
            <a:avLst/>
          </a:prstGeom>
        </p:spPr>
        <p:txBody>
          <a:bodyPr/>
          <a:lst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r>
              <a:rPr lang="en-GB" dirty="0">
                <a:solidFill>
                  <a:schemeClr val="tx1"/>
                </a:solidFill>
              </a:rPr>
              <a:t>Staying tuned</a:t>
            </a:r>
          </a:p>
        </p:txBody>
      </p:sp>
      <p:pic>
        <p:nvPicPr>
          <p:cNvPr id="5" name="Imagen 4">
            <a:extLst>
              <a:ext uri="{FF2B5EF4-FFF2-40B4-BE49-F238E27FC236}">
                <a16:creationId xmlns:a16="http://schemas.microsoft.com/office/drawing/2014/main" id="{AF99371F-A1A9-EE10-297B-6DE52C61D6E7}"/>
              </a:ext>
            </a:extLst>
          </p:cNvPr>
          <p:cNvPicPr>
            <a:picLocks noChangeAspect="1"/>
          </p:cNvPicPr>
          <p:nvPr/>
        </p:nvPicPr>
        <p:blipFill>
          <a:blip r:embed="rId3"/>
          <a:stretch>
            <a:fillRect/>
          </a:stretch>
        </p:blipFill>
        <p:spPr>
          <a:xfrm>
            <a:off x="849086" y="1806484"/>
            <a:ext cx="5246914" cy="2754630"/>
          </a:xfrm>
          <a:prstGeom prst="rect">
            <a:avLst/>
          </a:prstGeom>
        </p:spPr>
      </p:pic>
      <p:sp>
        <p:nvSpPr>
          <p:cNvPr id="7" name="CuadroTexto 6">
            <a:extLst>
              <a:ext uri="{FF2B5EF4-FFF2-40B4-BE49-F238E27FC236}">
                <a16:creationId xmlns:a16="http://schemas.microsoft.com/office/drawing/2014/main" id="{D98BF5E9-5D3D-543F-7581-15F5F79FC040}"/>
              </a:ext>
            </a:extLst>
          </p:cNvPr>
          <p:cNvSpPr txBox="1"/>
          <p:nvPr/>
        </p:nvSpPr>
        <p:spPr>
          <a:xfrm>
            <a:off x="2873871" y="5427492"/>
            <a:ext cx="5246914" cy="400110"/>
          </a:xfrm>
          <a:prstGeom prst="rect">
            <a:avLst/>
          </a:prstGeom>
          <a:noFill/>
        </p:spPr>
        <p:txBody>
          <a:bodyPr wrap="square">
            <a:spAutoFit/>
          </a:bodyPr>
          <a:lstStyle/>
          <a:p>
            <a:r>
              <a:rPr lang="es-ES" sz="2000" b="1" dirty="0">
                <a:solidFill>
                  <a:schemeClr val="tx2"/>
                </a:solidFill>
              </a:rPr>
              <a:t>Subscribe </a:t>
            </a:r>
            <a:r>
              <a:rPr lang="es-ES" sz="2000" b="1" dirty="0" err="1">
                <a:solidFill>
                  <a:schemeClr val="tx2"/>
                </a:solidFill>
              </a:rPr>
              <a:t>to</a:t>
            </a:r>
            <a:r>
              <a:rPr lang="es-ES" sz="2000" b="1" dirty="0">
                <a:solidFill>
                  <a:schemeClr val="tx2"/>
                </a:solidFill>
              </a:rPr>
              <a:t> </a:t>
            </a:r>
            <a:r>
              <a:rPr lang="es-ES" sz="2000" b="1" dirty="0" err="1">
                <a:solidFill>
                  <a:schemeClr val="tx2"/>
                </a:solidFill>
              </a:rPr>
              <a:t>our</a:t>
            </a:r>
            <a:r>
              <a:rPr lang="es-ES" sz="2000" b="1" dirty="0">
                <a:solidFill>
                  <a:schemeClr val="tx2"/>
                </a:solidFill>
              </a:rPr>
              <a:t> </a:t>
            </a:r>
            <a:r>
              <a:rPr lang="es-ES" sz="2000" b="1" dirty="0" err="1">
                <a:solidFill>
                  <a:schemeClr val="tx2"/>
                </a:solidFill>
              </a:rPr>
              <a:t>newsletter</a:t>
            </a:r>
            <a:r>
              <a:rPr lang="es-ES" sz="2000" b="1" dirty="0">
                <a:solidFill>
                  <a:schemeClr val="tx2"/>
                </a:solidFill>
              </a:rPr>
              <a:t>: </a:t>
            </a:r>
          </a:p>
        </p:txBody>
      </p:sp>
      <p:pic>
        <p:nvPicPr>
          <p:cNvPr id="9" name="Imagen 8">
            <a:extLst>
              <a:ext uri="{FF2B5EF4-FFF2-40B4-BE49-F238E27FC236}">
                <a16:creationId xmlns:a16="http://schemas.microsoft.com/office/drawing/2014/main" id="{4D89D9A3-B6F7-F59C-15D6-68E95CFFA272}"/>
              </a:ext>
            </a:extLst>
          </p:cNvPr>
          <p:cNvPicPr>
            <a:picLocks noChangeAspect="1"/>
          </p:cNvPicPr>
          <p:nvPr/>
        </p:nvPicPr>
        <p:blipFill>
          <a:blip r:embed="rId4"/>
          <a:stretch>
            <a:fillRect/>
          </a:stretch>
        </p:blipFill>
        <p:spPr>
          <a:xfrm>
            <a:off x="7446562" y="3506494"/>
            <a:ext cx="609685" cy="600159"/>
          </a:xfrm>
          <a:prstGeom prst="rect">
            <a:avLst/>
          </a:prstGeom>
        </p:spPr>
      </p:pic>
      <p:sp>
        <p:nvSpPr>
          <p:cNvPr id="10" name="CuadroTexto 9">
            <a:extLst>
              <a:ext uri="{FF2B5EF4-FFF2-40B4-BE49-F238E27FC236}">
                <a16:creationId xmlns:a16="http://schemas.microsoft.com/office/drawing/2014/main" id="{09C053CA-663E-D3F8-6524-32F84D995029}"/>
              </a:ext>
            </a:extLst>
          </p:cNvPr>
          <p:cNvSpPr txBox="1"/>
          <p:nvPr/>
        </p:nvSpPr>
        <p:spPr>
          <a:xfrm>
            <a:off x="8120785" y="3589735"/>
            <a:ext cx="6101442" cy="369332"/>
          </a:xfrm>
          <a:prstGeom prst="rect">
            <a:avLst/>
          </a:prstGeom>
          <a:noFill/>
        </p:spPr>
        <p:txBody>
          <a:bodyPr wrap="square">
            <a:spAutoFit/>
          </a:bodyPr>
          <a:lstStyle/>
          <a:p>
            <a:r>
              <a:rPr lang="es-ES" dirty="0" err="1"/>
              <a:t>ExpoHealthNet</a:t>
            </a:r>
            <a:endParaRPr lang="es-ES" dirty="0"/>
          </a:p>
        </p:txBody>
      </p:sp>
      <p:sp>
        <p:nvSpPr>
          <p:cNvPr id="12" name="CuadroTexto 11">
            <a:extLst>
              <a:ext uri="{FF2B5EF4-FFF2-40B4-BE49-F238E27FC236}">
                <a16:creationId xmlns:a16="http://schemas.microsoft.com/office/drawing/2014/main" id="{AA30EC3A-F8C2-36A1-B1CA-E1E99F2244D6}"/>
              </a:ext>
            </a:extLst>
          </p:cNvPr>
          <p:cNvSpPr txBox="1"/>
          <p:nvPr/>
        </p:nvSpPr>
        <p:spPr>
          <a:xfrm>
            <a:off x="8120785" y="2861470"/>
            <a:ext cx="7037614" cy="369332"/>
          </a:xfrm>
          <a:prstGeom prst="rect">
            <a:avLst/>
          </a:prstGeom>
          <a:noFill/>
        </p:spPr>
        <p:txBody>
          <a:bodyPr wrap="square">
            <a:spAutoFit/>
          </a:bodyPr>
          <a:lstStyle/>
          <a:p>
            <a:r>
              <a:rPr lang="es-ES" dirty="0"/>
              <a:t>expohealthnet@gmail.com</a:t>
            </a:r>
          </a:p>
        </p:txBody>
      </p:sp>
      <p:pic>
        <p:nvPicPr>
          <p:cNvPr id="14" name="Imagen 13">
            <a:extLst>
              <a:ext uri="{FF2B5EF4-FFF2-40B4-BE49-F238E27FC236}">
                <a16:creationId xmlns:a16="http://schemas.microsoft.com/office/drawing/2014/main" id="{1CC51C27-78A8-22B3-DEA8-B2011B97E713}"/>
              </a:ext>
            </a:extLst>
          </p:cNvPr>
          <p:cNvPicPr>
            <a:picLocks noChangeAspect="1"/>
          </p:cNvPicPr>
          <p:nvPr/>
        </p:nvPicPr>
        <p:blipFill>
          <a:blip r:embed="rId5"/>
          <a:stretch>
            <a:fillRect/>
          </a:stretch>
        </p:blipFill>
        <p:spPr>
          <a:xfrm>
            <a:off x="7441013" y="1953389"/>
            <a:ext cx="615234" cy="611173"/>
          </a:xfrm>
          <a:prstGeom prst="rect">
            <a:avLst/>
          </a:prstGeom>
        </p:spPr>
      </p:pic>
      <p:pic>
        <p:nvPicPr>
          <p:cNvPr id="16" name="Imagen 15">
            <a:extLst>
              <a:ext uri="{FF2B5EF4-FFF2-40B4-BE49-F238E27FC236}">
                <a16:creationId xmlns:a16="http://schemas.microsoft.com/office/drawing/2014/main" id="{9CE656A2-3ABB-0828-BF27-CDA067E51528}"/>
              </a:ext>
            </a:extLst>
          </p:cNvPr>
          <p:cNvPicPr>
            <a:picLocks noChangeAspect="1"/>
          </p:cNvPicPr>
          <p:nvPr/>
        </p:nvPicPr>
        <p:blipFill>
          <a:blip r:embed="rId6"/>
          <a:stretch>
            <a:fillRect/>
          </a:stretch>
        </p:blipFill>
        <p:spPr>
          <a:xfrm>
            <a:off x="6030077" y="4804969"/>
            <a:ext cx="1446881" cy="1458644"/>
          </a:xfrm>
          <a:prstGeom prst="rect">
            <a:avLst/>
          </a:prstGeom>
        </p:spPr>
      </p:pic>
      <p:sp>
        <p:nvSpPr>
          <p:cNvPr id="17" name="CuadroTexto 16">
            <a:extLst>
              <a:ext uri="{FF2B5EF4-FFF2-40B4-BE49-F238E27FC236}">
                <a16:creationId xmlns:a16="http://schemas.microsoft.com/office/drawing/2014/main" id="{5E8A63EC-2A01-7477-44E1-D4CC0A73EEC7}"/>
              </a:ext>
            </a:extLst>
          </p:cNvPr>
          <p:cNvSpPr txBox="1"/>
          <p:nvPr/>
        </p:nvSpPr>
        <p:spPr>
          <a:xfrm>
            <a:off x="8120785" y="2128414"/>
            <a:ext cx="6101442" cy="369332"/>
          </a:xfrm>
          <a:prstGeom prst="rect">
            <a:avLst/>
          </a:prstGeom>
          <a:noFill/>
        </p:spPr>
        <p:txBody>
          <a:bodyPr wrap="square">
            <a:spAutoFit/>
          </a:bodyPr>
          <a:lstStyle/>
          <a:p>
            <a:r>
              <a:rPr lang="es-ES" dirty="0"/>
              <a:t>https://expohealthnet.eu/</a:t>
            </a:r>
          </a:p>
        </p:txBody>
      </p:sp>
    </p:spTree>
    <p:extLst>
      <p:ext uri="{BB962C8B-B14F-4D97-AF65-F5344CB8AC3E}">
        <p14:creationId xmlns:p14="http://schemas.microsoft.com/office/powerpoint/2010/main" val="207495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3994-E29D-2693-1069-10EA596E77EE}"/>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9B974C2-1AF7-D071-5D79-D916025CDBB6}"/>
              </a:ext>
            </a:extLst>
          </p:cNvPr>
          <p:cNvSpPr>
            <a:spLocks noGrp="1"/>
          </p:cNvSpPr>
          <p:nvPr>
            <p:ph type="sldNum" sz="quarter" idx="12"/>
          </p:nvPr>
        </p:nvSpPr>
        <p:spPr/>
        <p:txBody>
          <a:bodyPr/>
          <a:lstStyle/>
          <a:p>
            <a:fld id="{FD56064D-2103-4EB8-B936-28D9B50A58DD}" type="slidenum">
              <a:rPr lang="en-US" smtClean="0"/>
              <a:pPr/>
              <a:t>13</a:t>
            </a:fld>
            <a:endParaRPr lang="en-US" dirty="0"/>
          </a:p>
        </p:txBody>
      </p:sp>
      <p:sp>
        <p:nvSpPr>
          <p:cNvPr id="5" name="Title 4">
            <a:extLst>
              <a:ext uri="{FF2B5EF4-FFF2-40B4-BE49-F238E27FC236}">
                <a16:creationId xmlns:a16="http://schemas.microsoft.com/office/drawing/2014/main" id="{8C35BC11-DFD7-976B-4232-11B879F7E01E}"/>
              </a:ext>
            </a:extLst>
          </p:cNvPr>
          <p:cNvSpPr txBox="1">
            <a:spLocks/>
          </p:cNvSpPr>
          <p:nvPr/>
        </p:nvSpPr>
        <p:spPr>
          <a:xfrm>
            <a:off x="6885045" y="3429000"/>
            <a:ext cx="2835898" cy="601357"/>
          </a:xfrm>
          <a:prstGeom prst="rect">
            <a:avLst/>
          </a:prstGeom>
        </p:spPr>
        <p:txBody>
          <a:bodyPr/>
          <a:lst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r>
              <a:rPr lang="en-GB" dirty="0">
                <a:solidFill>
                  <a:schemeClr val="tx1"/>
                </a:solidFill>
              </a:rPr>
              <a:t>Thank you.</a:t>
            </a:r>
          </a:p>
        </p:txBody>
      </p:sp>
    </p:spTree>
    <p:extLst>
      <p:ext uri="{BB962C8B-B14F-4D97-AF65-F5344CB8AC3E}">
        <p14:creationId xmlns:p14="http://schemas.microsoft.com/office/powerpoint/2010/main" val="410061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4EE79C-E37D-0F0F-642A-6795C9352985}"/>
              </a:ext>
            </a:extLst>
          </p:cNvPr>
          <p:cNvSpPr>
            <a:spLocks noGrp="1"/>
          </p:cNvSpPr>
          <p:nvPr>
            <p:ph idx="1"/>
          </p:nvPr>
        </p:nvSpPr>
        <p:spPr>
          <a:xfrm>
            <a:off x="614873" y="1692699"/>
            <a:ext cx="11196127" cy="2757377"/>
          </a:xfrm>
        </p:spPr>
        <p:txBody>
          <a:bodyPr>
            <a:normAutofit/>
          </a:bodyPr>
          <a:lstStyle/>
          <a:p>
            <a:pPr algn="just"/>
            <a:r>
              <a:rPr lang="en-US" dirty="0"/>
              <a:t>Horizon Europe topic </a:t>
            </a:r>
            <a:r>
              <a:rPr lang="en-US" b="1" dirty="0"/>
              <a:t>HORIZON-HLTH-2024-ENVHLTH-02-06-two-stage</a:t>
            </a:r>
            <a:r>
              <a:rPr lang="en-US" dirty="0"/>
              <a:t> “</a:t>
            </a:r>
            <a:r>
              <a:rPr lang="en-US" i="1" dirty="0"/>
              <a:t>The role of environmental pollution in non-communicable diseases: air, noise and light and hazardous waste pollution” </a:t>
            </a:r>
            <a:r>
              <a:rPr lang="en-US" dirty="0"/>
              <a:t>funded a total of </a:t>
            </a:r>
            <a:r>
              <a:rPr lang="en-US" u="sng" dirty="0"/>
              <a:t>7 research projects</a:t>
            </a:r>
            <a:r>
              <a:rPr lang="en-US" i="1" dirty="0"/>
              <a:t>. </a:t>
            </a:r>
            <a:endParaRPr lang="en-US" dirty="0"/>
          </a:p>
          <a:p>
            <a:endParaRPr lang="en-US" dirty="0"/>
          </a:p>
          <a:p>
            <a:pPr fontAlgn="base">
              <a:spcBef>
                <a:spcPts val="0"/>
              </a:spcBef>
            </a:pPr>
            <a:r>
              <a:rPr lang="en-US" sz="1800" dirty="0"/>
              <a:t>Call opening date: 30 March 2023</a:t>
            </a:r>
          </a:p>
          <a:p>
            <a:pPr fontAlgn="base">
              <a:spcBef>
                <a:spcPts val="0"/>
              </a:spcBef>
            </a:pPr>
            <a:r>
              <a:rPr lang="en-US" sz="1800" dirty="0"/>
              <a:t>First stage deadline: 19 September 2023</a:t>
            </a:r>
          </a:p>
          <a:p>
            <a:pPr fontAlgn="base">
              <a:spcBef>
                <a:spcPts val="0"/>
              </a:spcBef>
            </a:pPr>
            <a:r>
              <a:rPr lang="en-US" sz="1800" dirty="0"/>
              <a:t>Second stage deadline: 11 April 2024</a:t>
            </a:r>
            <a:r>
              <a:rPr lang="en-US" dirty="0"/>
              <a:t>  </a:t>
            </a:r>
            <a:endParaRPr lang="en-GB" dirty="0"/>
          </a:p>
        </p:txBody>
      </p:sp>
      <p:sp>
        <p:nvSpPr>
          <p:cNvPr id="3" name="Slide Number Placeholder 2">
            <a:extLst>
              <a:ext uri="{FF2B5EF4-FFF2-40B4-BE49-F238E27FC236}">
                <a16:creationId xmlns:a16="http://schemas.microsoft.com/office/drawing/2014/main" id="{EF7E7FAF-E07D-4F21-619A-C5E57D571594}"/>
              </a:ext>
            </a:extLst>
          </p:cNvPr>
          <p:cNvSpPr>
            <a:spLocks noGrp="1"/>
          </p:cNvSpPr>
          <p:nvPr>
            <p:ph type="sldNum" sz="quarter" idx="12"/>
          </p:nvPr>
        </p:nvSpPr>
        <p:spPr/>
        <p:txBody>
          <a:bodyPr/>
          <a:lstStyle/>
          <a:p>
            <a:fld id="{FD56064D-2103-4EB8-B936-28D9B50A58DD}" type="slidenum">
              <a:rPr lang="en-US" smtClean="0"/>
              <a:pPr/>
              <a:t>2</a:t>
            </a:fld>
            <a:endParaRPr lang="en-US" dirty="0"/>
          </a:p>
        </p:txBody>
      </p:sp>
      <p:sp>
        <p:nvSpPr>
          <p:cNvPr id="5" name="Title 4">
            <a:extLst>
              <a:ext uri="{FF2B5EF4-FFF2-40B4-BE49-F238E27FC236}">
                <a16:creationId xmlns:a16="http://schemas.microsoft.com/office/drawing/2014/main" id="{CEF433C6-5231-6326-7B2A-96F6A836EB7B}"/>
              </a:ext>
            </a:extLst>
          </p:cNvPr>
          <p:cNvSpPr>
            <a:spLocks noGrp="1"/>
          </p:cNvSpPr>
          <p:nvPr>
            <p:ph type="title"/>
          </p:nvPr>
        </p:nvSpPr>
        <p:spPr/>
        <p:txBody>
          <a:bodyPr/>
          <a:lstStyle/>
          <a:p>
            <a:r>
              <a:rPr lang="en-GB" dirty="0"/>
              <a:t>Origins of the cluster</a:t>
            </a:r>
          </a:p>
        </p:txBody>
      </p:sp>
      <p:sp>
        <p:nvSpPr>
          <p:cNvPr id="9" name="CuadroTexto 8">
            <a:extLst>
              <a:ext uri="{FF2B5EF4-FFF2-40B4-BE49-F238E27FC236}">
                <a16:creationId xmlns:a16="http://schemas.microsoft.com/office/drawing/2014/main" id="{1D2183CD-F52C-C867-8AD0-3698E7D75A7B}"/>
              </a:ext>
            </a:extLst>
          </p:cNvPr>
          <p:cNvSpPr txBox="1"/>
          <p:nvPr/>
        </p:nvSpPr>
        <p:spPr>
          <a:xfrm>
            <a:off x="2979336" y="4228904"/>
            <a:ext cx="6101442" cy="1323439"/>
          </a:xfrm>
          <a:prstGeom prst="rect">
            <a:avLst/>
          </a:prstGeom>
          <a:noFill/>
        </p:spPr>
        <p:txBody>
          <a:bodyPr wrap="square">
            <a:spAutoFit/>
          </a:bodyPr>
          <a:lstStyle/>
          <a:p>
            <a:pPr algn="just" fontAlgn="base"/>
            <a:endParaRPr lang="en-US" sz="2000" dirty="0">
              <a:solidFill>
                <a:schemeClr val="tx2"/>
              </a:solidFill>
              <a:latin typeface="Arial" panose="020B0604020202020204" pitchFamily="34" charset="0"/>
              <a:cs typeface="Arial" panose="020B0604020202020204" pitchFamily="34" charset="0"/>
            </a:endParaRPr>
          </a:p>
          <a:p>
            <a:pPr algn="just" fontAlgn="base"/>
            <a:r>
              <a:rPr lang="en-US" sz="2000" dirty="0">
                <a:solidFill>
                  <a:schemeClr val="tx2"/>
                </a:solidFill>
                <a:latin typeface="Arial" panose="020B0604020202020204" pitchFamily="34" charset="0"/>
                <a:cs typeface="Arial" panose="020B0604020202020204" pitchFamily="34" charset="0"/>
              </a:rPr>
              <a:t>Objective of the cluster: </a:t>
            </a:r>
            <a:r>
              <a:rPr lang="en-US" sz="2000" dirty="0" err="1">
                <a:solidFill>
                  <a:schemeClr val="tx2"/>
                </a:solidFill>
                <a:latin typeface="Arial" panose="020B0604020202020204" pitchFamily="34" charset="0"/>
                <a:cs typeface="Arial" panose="020B0604020202020204" pitchFamily="34" charset="0"/>
              </a:rPr>
              <a:t>Optimise</a:t>
            </a:r>
            <a:r>
              <a:rPr lang="en-US" sz="2000" dirty="0">
                <a:solidFill>
                  <a:schemeClr val="tx2"/>
                </a:solidFill>
                <a:latin typeface="Arial" panose="020B0604020202020204" pitchFamily="34" charset="0"/>
                <a:cs typeface="Arial" panose="020B0604020202020204" pitchFamily="34" charset="0"/>
              </a:rPr>
              <a:t> </a:t>
            </a:r>
            <a:r>
              <a:rPr lang="en-US" sz="2000" b="1" dirty="0">
                <a:solidFill>
                  <a:schemeClr val="tx2"/>
                </a:solidFill>
                <a:latin typeface="Arial" panose="020B0604020202020204" pitchFamily="34" charset="0"/>
                <a:cs typeface="Arial" panose="020B0604020202020204" pitchFamily="34" charset="0"/>
              </a:rPr>
              <a:t>synergies</a:t>
            </a:r>
            <a:r>
              <a:rPr lang="en-US" sz="2000" dirty="0">
                <a:solidFill>
                  <a:schemeClr val="tx2"/>
                </a:solidFill>
                <a:latin typeface="Arial" panose="020B0604020202020204" pitchFamily="34" charset="0"/>
                <a:cs typeface="Arial" panose="020B0604020202020204" pitchFamily="34" charset="0"/>
              </a:rPr>
              <a:t>, avoid </a:t>
            </a:r>
            <a:r>
              <a:rPr lang="en-US" sz="2000" b="1" dirty="0">
                <a:solidFill>
                  <a:schemeClr val="tx2"/>
                </a:solidFill>
                <a:latin typeface="Arial" panose="020B0604020202020204" pitchFamily="34" charset="0"/>
                <a:cs typeface="Arial" panose="020B0604020202020204" pitchFamily="34" charset="0"/>
              </a:rPr>
              <a:t>overlaps</a:t>
            </a:r>
            <a:r>
              <a:rPr lang="en-US" sz="2000" dirty="0">
                <a:solidFill>
                  <a:schemeClr val="tx2"/>
                </a:solidFill>
                <a:latin typeface="Arial" panose="020B0604020202020204" pitchFamily="34" charset="0"/>
                <a:cs typeface="Arial" panose="020B0604020202020204" pitchFamily="34" charset="0"/>
              </a:rPr>
              <a:t> and increase the </a:t>
            </a:r>
            <a:r>
              <a:rPr lang="en-US" sz="2000" b="1" dirty="0">
                <a:solidFill>
                  <a:schemeClr val="tx2"/>
                </a:solidFill>
                <a:latin typeface="Arial" panose="020B0604020202020204" pitchFamily="34" charset="0"/>
                <a:cs typeface="Arial" panose="020B0604020202020204" pitchFamily="34" charset="0"/>
              </a:rPr>
              <a:t>impact</a:t>
            </a:r>
            <a:r>
              <a:rPr lang="en-US" sz="2000" dirty="0">
                <a:solidFill>
                  <a:schemeClr val="tx2"/>
                </a:solidFill>
                <a:latin typeface="Arial" panose="020B0604020202020204" pitchFamily="34" charset="0"/>
                <a:cs typeface="Arial" panose="020B0604020202020204" pitchFamily="34" charset="0"/>
              </a:rPr>
              <a:t> of the projects selected for funding. </a:t>
            </a:r>
          </a:p>
        </p:txBody>
      </p:sp>
    </p:spTree>
    <p:extLst>
      <p:ext uri="{BB962C8B-B14F-4D97-AF65-F5344CB8AC3E}">
        <p14:creationId xmlns:p14="http://schemas.microsoft.com/office/powerpoint/2010/main" val="418465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617D1-F565-F87C-5B84-1AFBA6B0CC5F}"/>
            </a:ext>
          </a:extLst>
        </p:cNvPr>
        <p:cNvGrpSpPr/>
        <p:nvPr/>
      </p:nvGrpSpPr>
      <p:grpSpPr>
        <a:xfrm>
          <a:off x="0" y="0"/>
          <a:ext cx="0" cy="0"/>
          <a:chOff x="0" y="0"/>
          <a:chExt cx="0" cy="0"/>
        </a:xfrm>
      </p:grpSpPr>
      <p:pic>
        <p:nvPicPr>
          <p:cNvPr id="12" name="Imagen 11" descr="Logotipo, nombre de la empresa&#10;&#10;El contenido generado por IA puede ser incorrecto.">
            <a:extLst>
              <a:ext uri="{FF2B5EF4-FFF2-40B4-BE49-F238E27FC236}">
                <a16:creationId xmlns:a16="http://schemas.microsoft.com/office/drawing/2014/main" id="{B42BA178-7EEE-4615-2E07-BEE4808A1DF7}"/>
              </a:ext>
            </a:extLst>
          </p:cNvPr>
          <p:cNvPicPr>
            <a:picLocks noChangeAspect="1"/>
          </p:cNvPicPr>
          <p:nvPr/>
        </p:nvPicPr>
        <p:blipFill>
          <a:blip r:embed="rId2"/>
          <a:stretch>
            <a:fillRect/>
          </a:stretch>
        </p:blipFill>
        <p:spPr>
          <a:xfrm>
            <a:off x="6266555" y="1614486"/>
            <a:ext cx="1976702" cy="2001410"/>
          </a:xfrm>
          <a:prstGeom prst="rect">
            <a:avLst/>
          </a:prstGeom>
        </p:spPr>
      </p:pic>
      <p:pic>
        <p:nvPicPr>
          <p:cNvPr id="10" name="Imagen 9" descr="Un dibujo de una cara feliz&#10;&#10;El contenido generado por IA puede ser incorrecto.">
            <a:extLst>
              <a:ext uri="{FF2B5EF4-FFF2-40B4-BE49-F238E27FC236}">
                <a16:creationId xmlns:a16="http://schemas.microsoft.com/office/drawing/2014/main" id="{2C07F423-73B4-C74E-4A95-3E51E1364F5E}"/>
              </a:ext>
            </a:extLst>
          </p:cNvPr>
          <p:cNvPicPr>
            <a:picLocks noChangeAspect="1"/>
          </p:cNvPicPr>
          <p:nvPr/>
        </p:nvPicPr>
        <p:blipFill>
          <a:blip r:embed="rId3"/>
          <a:stretch>
            <a:fillRect/>
          </a:stretch>
        </p:blipFill>
        <p:spPr>
          <a:xfrm>
            <a:off x="3337153" y="1645627"/>
            <a:ext cx="2322909" cy="1421022"/>
          </a:xfrm>
          <a:prstGeom prst="rect">
            <a:avLst/>
          </a:prstGeom>
        </p:spPr>
      </p:pic>
      <p:sp>
        <p:nvSpPr>
          <p:cNvPr id="3" name="Slide Number Placeholder 2">
            <a:extLst>
              <a:ext uri="{FF2B5EF4-FFF2-40B4-BE49-F238E27FC236}">
                <a16:creationId xmlns:a16="http://schemas.microsoft.com/office/drawing/2014/main" id="{E2BA832B-2DCF-2783-99AE-B8B442C2031B}"/>
              </a:ext>
            </a:extLst>
          </p:cNvPr>
          <p:cNvSpPr>
            <a:spLocks noGrp="1"/>
          </p:cNvSpPr>
          <p:nvPr>
            <p:ph type="sldNum" sz="quarter" idx="12"/>
          </p:nvPr>
        </p:nvSpPr>
        <p:spPr/>
        <p:txBody>
          <a:bodyPr/>
          <a:lstStyle/>
          <a:p>
            <a:fld id="{FD56064D-2103-4EB8-B936-28D9B50A58DD}" type="slidenum">
              <a:rPr lang="en-US" smtClean="0"/>
              <a:pPr/>
              <a:t>3</a:t>
            </a:fld>
            <a:endParaRPr lang="en-US" dirty="0"/>
          </a:p>
        </p:txBody>
      </p:sp>
      <p:sp>
        <p:nvSpPr>
          <p:cNvPr id="5" name="Title 4">
            <a:extLst>
              <a:ext uri="{FF2B5EF4-FFF2-40B4-BE49-F238E27FC236}">
                <a16:creationId xmlns:a16="http://schemas.microsoft.com/office/drawing/2014/main" id="{25F4B22E-837C-948A-125D-BA6FF21BCE28}"/>
              </a:ext>
            </a:extLst>
          </p:cNvPr>
          <p:cNvSpPr>
            <a:spLocks noGrp="1"/>
          </p:cNvSpPr>
          <p:nvPr>
            <p:ph type="title"/>
          </p:nvPr>
        </p:nvSpPr>
        <p:spPr/>
        <p:txBody>
          <a:bodyPr/>
          <a:lstStyle/>
          <a:p>
            <a:r>
              <a:rPr lang="en-GB" dirty="0"/>
              <a:t>Composition</a:t>
            </a:r>
          </a:p>
        </p:txBody>
      </p:sp>
      <p:pic>
        <p:nvPicPr>
          <p:cNvPr id="8" name="Imagen 7" descr="Logotipo&#10;&#10;El contenido generado por IA puede ser incorrecto.">
            <a:extLst>
              <a:ext uri="{FF2B5EF4-FFF2-40B4-BE49-F238E27FC236}">
                <a16:creationId xmlns:a16="http://schemas.microsoft.com/office/drawing/2014/main" id="{9C20FF83-21B1-3F09-206F-148BC5593F48}"/>
              </a:ext>
            </a:extLst>
          </p:cNvPr>
          <p:cNvPicPr>
            <a:picLocks noChangeAspect="1"/>
          </p:cNvPicPr>
          <p:nvPr/>
        </p:nvPicPr>
        <p:blipFill>
          <a:blip r:embed="rId4"/>
          <a:stretch>
            <a:fillRect/>
          </a:stretch>
        </p:blipFill>
        <p:spPr>
          <a:xfrm>
            <a:off x="698010" y="2175885"/>
            <a:ext cx="1914410" cy="570494"/>
          </a:xfrm>
          <a:prstGeom prst="rect">
            <a:avLst/>
          </a:prstGeom>
        </p:spPr>
      </p:pic>
      <p:pic>
        <p:nvPicPr>
          <p:cNvPr id="14" name="Imagen 13" descr="Logotipo&#10;&#10;El contenido generado por IA puede ser incorrecto.">
            <a:extLst>
              <a:ext uri="{FF2B5EF4-FFF2-40B4-BE49-F238E27FC236}">
                <a16:creationId xmlns:a16="http://schemas.microsoft.com/office/drawing/2014/main" id="{DE512E87-4AFF-D1A9-B862-30AC30E88328}"/>
              </a:ext>
            </a:extLst>
          </p:cNvPr>
          <p:cNvPicPr>
            <a:picLocks noChangeAspect="1"/>
          </p:cNvPicPr>
          <p:nvPr/>
        </p:nvPicPr>
        <p:blipFill>
          <a:blip r:embed="rId5"/>
          <a:stretch>
            <a:fillRect/>
          </a:stretch>
        </p:blipFill>
        <p:spPr>
          <a:xfrm>
            <a:off x="8849750" y="1968863"/>
            <a:ext cx="3119591" cy="984538"/>
          </a:xfrm>
          <a:prstGeom prst="rect">
            <a:avLst/>
          </a:prstGeom>
        </p:spPr>
      </p:pic>
      <p:pic>
        <p:nvPicPr>
          <p:cNvPr id="16" name="Imagen 15">
            <a:extLst>
              <a:ext uri="{FF2B5EF4-FFF2-40B4-BE49-F238E27FC236}">
                <a16:creationId xmlns:a16="http://schemas.microsoft.com/office/drawing/2014/main" id="{C9A5507B-628B-2D89-BE2F-6883AB94CCFF}"/>
              </a:ext>
            </a:extLst>
          </p:cNvPr>
          <p:cNvPicPr>
            <a:picLocks noChangeAspect="1"/>
          </p:cNvPicPr>
          <p:nvPr/>
        </p:nvPicPr>
        <p:blipFill>
          <a:blip r:embed="rId6"/>
          <a:stretch>
            <a:fillRect/>
          </a:stretch>
        </p:blipFill>
        <p:spPr>
          <a:xfrm>
            <a:off x="1514243" y="4237684"/>
            <a:ext cx="2479382" cy="442434"/>
          </a:xfrm>
          <a:prstGeom prst="rect">
            <a:avLst/>
          </a:prstGeom>
        </p:spPr>
      </p:pic>
      <p:pic>
        <p:nvPicPr>
          <p:cNvPr id="18" name="Imagen 17" descr="Logotipo&#10;&#10;El contenido generado por IA puede ser incorrecto.">
            <a:extLst>
              <a:ext uri="{FF2B5EF4-FFF2-40B4-BE49-F238E27FC236}">
                <a16:creationId xmlns:a16="http://schemas.microsoft.com/office/drawing/2014/main" id="{B1D27E7C-825C-3E3F-12B1-B907EB010B02}"/>
              </a:ext>
            </a:extLst>
          </p:cNvPr>
          <p:cNvPicPr>
            <a:picLocks noChangeAspect="1"/>
          </p:cNvPicPr>
          <p:nvPr/>
        </p:nvPicPr>
        <p:blipFill>
          <a:blip r:embed="rId7"/>
          <a:stretch>
            <a:fillRect/>
          </a:stretch>
        </p:blipFill>
        <p:spPr>
          <a:xfrm>
            <a:off x="5290864" y="3835032"/>
            <a:ext cx="2187862" cy="984538"/>
          </a:xfrm>
          <a:prstGeom prst="rect">
            <a:avLst/>
          </a:prstGeom>
        </p:spPr>
      </p:pic>
      <p:pic>
        <p:nvPicPr>
          <p:cNvPr id="20" name="Imagen 19" descr="Logotipo&#10;&#10;El contenido generado por IA puede ser incorrecto.">
            <a:extLst>
              <a:ext uri="{FF2B5EF4-FFF2-40B4-BE49-F238E27FC236}">
                <a16:creationId xmlns:a16="http://schemas.microsoft.com/office/drawing/2014/main" id="{DB1440E7-1DDB-49BF-D842-A5BE9BD4360A}"/>
              </a:ext>
            </a:extLst>
          </p:cNvPr>
          <p:cNvPicPr>
            <a:picLocks noChangeAspect="1"/>
          </p:cNvPicPr>
          <p:nvPr/>
        </p:nvPicPr>
        <p:blipFill>
          <a:blip r:embed="rId8"/>
          <a:stretch>
            <a:fillRect/>
          </a:stretch>
        </p:blipFill>
        <p:spPr>
          <a:xfrm>
            <a:off x="8775965" y="4037328"/>
            <a:ext cx="1968113" cy="579946"/>
          </a:xfrm>
          <a:prstGeom prst="rect">
            <a:avLst/>
          </a:prstGeom>
        </p:spPr>
      </p:pic>
      <p:sp>
        <p:nvSpPr>
          <p:cNvPr id="24" name="CuadroTexto 23">
            <a:extLst>
              <a:ext uri="{FF2B5EF4-FFF2-40B4-BE49-F238E27FC236}">
                <a16:creationId xmlns:a16="http://schemas.microsoft.com/office/drawing/2014/main" id="{8D656B2D-3C99-8DF4-7FBD-1170991A92A8}"/>
              </a:ext>
            </a:extLst>
          </p:cNvPr>
          <p:cNvSpPr txBox="1"/>
          <p:nvPr/>
        </p:nvSpPr>
        <p:spPr>
          <a:xfrm>
            <a:off x="3045279" y="5550989"/>
            <a:ext cx="6101442" cy="369332"/>
          </a:xfrm>
          <a:prstGeom prst="rect">
            <a:avLst/>
          </a:prstGeom>
          <a:noFill/>
        </p:spPr>
        <p:txBody>
          <a:bodyPr wrap="square">
            <a:spAutoFit/>
          </a:bodyPr>
          <a:lstStyle/>
          <a:p>
            <a:r>
              <a:rPr lang="en-US" sz="1800" dirty="0">
                <a:solidFill>
                  <a:schemeClr val="tx2"/>
                </a:solidFill>
                <a:latin typeface="Arial" panose="020B0604020202020204" pitchFamily="34" charset="0"/>
                <a:cs typeface="Arial" panose="020B0604020202020204" pitchFamily="34" charset="0"/>
              </a:rPr>
              <a:t>7 projects. 104 </a:t>
            </a:r>
            <a:r>
              <a:rPr lang="en-US" sz="1800" dirty="0" err="1">
                <a:solidFill>
                  <a:schemeClr val="tx2"/>
                </a:solidFill>
                <a:latin typeface="Arial" panose="020B0604020202020204" pitchFamily="34" charset="0"/>
                <a:cs typeface="Arial" panose="020B0604020202020204" pitchFamily="34" charset="0"/>
              </a:rPr>
              <a:t>organisations</a:t>
            </a:r>
            <a:r>
              <a:rPr lang="en-US" sz="1800" dirty="0">
                <a:solidFill>
                  <a:schemeClr val="tx2"/>
                </a:solidFill>
                <a:latin typeface="Arial" panose="020B0604020202020204" pitchFamily="34" charset="0"/>
                <a:cs typeface="Arial" panose="020B0604020202020204" pitchFamily="34" charset="0"/>
              </a:rPr>
              <a:t>. More than 300 researchers.</a:t>
            </a:r>
            <a:endParaRPr lang="es-ES" dirty="0"/>
          </a:p>
        </p:txBody>
      </p:sp>
    </p:spTree>
    <p:extLst>
      <p:ext uri="{BB962C8B-B14F-4D97-AF65-F5344CB8AC3E}">
        <p14:creationId xmlns:p14="http://schemas.microsoft.com/office/powerpoint/2010/main" val="58599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BA806-37F8-6DC9-E331-CE5237B1D6BE}"/>
              </a:ext>
            </a:extLst>
          </p:cNvPr>
          <p:cNvSpPr>
            <a:spLocks noGrp="1"/>
          </p:cNvSpPr>
          <p:nvPr>
            <p:ph type="title"/>
          </p:nvPr>
        </p:nvSpPr>
        <p:spPr/>
        <p:txBody>
          <a:bodyPr/>
          <a:lstStyle/>
          <a:p>
            <a:r>
              <a:rPr lang="en-GB" dirty="0"/>
              <a:t>Exposures</a:t>
            </a:r>
          </a:p>
        </p:txBody>
      </p:sp>
      <p:sp>
        <p:nvSpPr>
          <p:cNvPr id="5" name="Slide Number Placeholder 4">
            <a:extLst>
              <a:ext uri="{FF2B5EF4-FFF2-40B4-BE49-F238E27FC236}">
                <a16:creationId xmlns:a16="http://schemas.microsoft.com/office/drawing/2014/main" id="{35356FD8-FD2E-EDBB-57EF-E7B5B82136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6064D-2103-4EB8-B936-28D9B50A58DD}" type="slidenum">
              <a:rPr kumimoji="0" lang="en-US" sz="1100" b="0" i="0" u="none" strike="noStrike" kern="1200" cap="none" spc="0" normalizeH="0" baseline="0" noProof="0" smtClean="0">
                <a:ln>
                  <a:noFill/>
                </a:ln>
                <a:solidFill>
                  <a:srgbClr val="3A55B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srgbClr val="3A55B4"/>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37F72F6-3D43-14CF-4411-184A1D105E01}"/>
              </a:ext>
            </a:extLst>
          </p:cNvPr>
          <p:cNvSpPr txBox="1"/>
          <p:nvPr/>
        </p:nvSpPr>
        <p:spPr>
          <a:xfrm>
            <a:off x="1079515" y="1538687"/>
            <a:ext cx="9901084" cy="4062651"/>
          </a:xfrm>
          <a:prstGeom prst="rect">
            <a:avLst/>
          </a:prstGeom>
          <a:noFill/>
        </p:spPr>
        <p:txBody>
          <a:bodyPr wrap="square">
            <a:spAutoFit/>
          </a:bodyPr>
          <a:lstStyle/>
          <a:p>
            <a:pPr>
              <a:buFont typeface="Arial" panose="020B0604020202020204" pitchFamily="34" charset="0"/>
              <a:buChar char="•"/>
            </a:pPr>
            <a:r>
              <a:rPr lang="en-GB" sz="2000" b="1" dirty="0">
                <a:solidFill>
                  <a:schemeClr val="tx2"/>
                </a:solidFill>
              </a:rPr>
              <a:t>Air Pollution &amp; Particulates</a:t>
            </a:r>
            <a:endParaRPr lang="en-GB" sz="2000" dirty="0">
              <a:solidFill>
                <a:schemeClr val="tx2"/>
              </a:solidFill>
            </a:endParaRPr>
          </a:p>
          <a:p>
            <a:pPr marL="742950" lvl="1" indent="-285750">
              <a:buFont typeface="Arial" panose="020B0604020202020204" pitchFamily="34" charset="0"/>
              <a:buChar char="•"/>
            </a:pPr>
            <a:r>
              <a:rPr lang="en-GB" sz="2000" dirty="0"/>
              <a:t>PM2.5, PM10, NO₂, O₃, black carbon, ultrafine particles (UFPs)</a:t>
            </a:r>
          </a:p>
          <a:p>
            <a:pPr marL="742950" lvl="1" indent="-285750">
              <a:buFont typeface="Arial" panose="020B0604020202020204" pitchFamily="34" charset="0"/>
              <a:buChar char="•"/>
            </a:pPr>
            <a:r>
              <a:rPr lang="en-GB" sz="2000" dirty="0"/>
              <a:t>Airborne pollen, aeroallergens, micro/nano plastics (MNPs)</a:t>
            </a:r>
          </a:p>
          <a:p>
            <a:pPr marL="742950" lvl="1" indent="-285750">
              <a:buFont typeface="Arial" panose="020B0604020202020204" pitchFamily="34" charset="0"/>
              <a:buChar char="•"/>
            </a:pPr>
            <a:r>
              <a:rPr lang="en-GB" sz="2000" dirty="0"/>
              <a:t>Hazardous waste: PFAS, PAHs, phthalates, microplastics, PCBs, dioxins, heavy metals</a:t>
            </a:r>
          </a:p>
          <a:p>
            <a:pPr marL="742950" lvl="1" indent="-285750">
              <a:buFont typeface="Arial" panose="020B0604020202020204" pitchFamily="34" charset="0"/>
              <a:buChar char="•"/>
            </a:pPr>
            <a:r>
              <a:rPr lang="en-GB" sz="2000" dirty="0"/>
              <a:t>Occupational exposures (e.g., firefighters, waste workers)</a:t>
            </a:r>
          </a:p>
          <a:p>
            <a:pPr marL="742950" lvl="1" indent="-285750">
              <a:buFont typeface="Arial" panose="020B0604020202020204" pitchFamily="34" charset="0"/>
              <a:buChar char="•"/>
            </a:pPr>
            <a:r>
              <a:rPr lang="en-GB" sz="2000" dirty="0"/>
              <a:t>Dietary contamination (heavy metals, endocrine disruptors)</a:t>
            </a:r>
          </a:p>
          <a:p>
            <a:pPr>
              <a:buFont typeface="Arial" panose="020B0604020202020204" pitchFamily="34" charset="0"/>
              <a:buChar char="•"/>
            </a:pPr>
            <a:r>
              <a:rPr lang="en-GB" sz="2000" b="1" dirty="0">
                <a:solidFill>
                  <a:schemeClr val="tx2"/>
                </a:solidFill>
              </a:rPr>
              <a:t>Physical Stressors</a:t>
            </a:r>
            <a:endParaRPr lang="en-GB" sz="2000" dirty="0">
              <a:solidFill>
                <a:schemeClr val="tx2"/>
              </a:solidFill>
            </a:endParaRPr>
          </a:p>
          <a:p>
            <a:pPr marL="742950" lvl="1" indent="-285750">
              <a:buFont typeface="Arial" panose="020B0604020202020204" pitchFamily="34" charset="0"/>
              <a:buChar char="•"/>
            </a:pPr>
            <a:r>
              <a:rPr lang="en-GB" sz="2000" dirty="0"/>
              <a:t>Noise pollution (traffic, occupational, environmental)</a:t>
            </a:r>
          </a:p>
          <a:p>
            <a:pPr marL="742950" lvl="1" indent="-285750">
              <a:buFont typeface="Arial" panose="020B0604020202020204" pitchFamily="34" charset="0"/>
              <a:buChar char="•"/>
            </a:pPr>
            <a:r>
              <a:rPr lang="en-GB" sz="2000" dirty="0"/>
              <a:t>Ambient light (UV, solar, luminosity)</a:t>
            </a:r>
          </a:p>
          <a:p>
            <a:pPr>
              <a:buFont typeface="Arial" panose="020B0604020202020204" pitchFamily="34" charset="0"/>
              <a:buChar char="•"/>
            </a:pPr>
            <a:r>
              <a:rPr lang="en-GB" sz="2000" b="1" dirty="0">
                <a:solidFill>
                  <a:schemeClr val="tx2"/>
                </a:solidFill>
              </a:rPr>
              <a:t>Climate &amp; Environment</a:t>
            </a:r>
            <a:endParaRPr lang="en-GB" sz="2000" dirty="0">
              <a:solidFill>
                <a:schemeClr val="tx2"/>
              </a:solidFill>
            </a:endParaRPr>
          </a:p>
          <a:p>
            <a:pPr marL="742950" lvl="1" indent="-285750">
              <a:buFont typeface="Arial" panose="020B0604020202020204" pitchFamily="34" charset="0"/>
              <a:buChar char="•"/>
            </a:pPr>
            <a:r>
              <a:rPr lang="en-GB" sz="2000" dirty="0"/>
              <a:t>Temperature extremes, humidity, heat spells, atmospheric pressure</a:t>
            </a:r>
          </a:p>
          <a:p>
            <a:pPr marL="742950" lvl="1" indent="-285750">
              <a:buFont typeface="Arial" panose="020B0604020202020204" pitchFamily="34" charset="0"/>
              <a:buChar char="•"/>
            </a:pPr>
            <a:r>
              <a:rPr lang="en-GB" sz="2000" dirty="0"/>
              <a:t>Green/blue space access (proximity to natural environments)</a:t>
            </a:r>
          </a:p>
          <a:p>
            <a:pPr marL="742950" lvl="1" indent="-285750">
              <a:buFont typeface="Arial" panose="020B0604020202020204" pitchFamily="34" charset="0"/>
              <a:buChar char="•"/>
            </a:pPr>
            <a:r>
              <a:rPr lang="en-GB" sz="2000" dirty="0"/>
              <a:t>Socio-economic status as modifying factor</a:t>
            </a:r>
          </a:p>
        </p:txBody>
      </p:sp>
    </p:spTree>
    <p:extLst>
      <p:ext uri="{BB962C8B-B14F-4D97-AF65-F5344CB8AC3E}">
        <p14:creationId xmlns:p14="http://schemas.microsoft.com/office/powerpoint/2010/main" val="370180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E74B-58B6-9175-1483-CE75C896995F}"/>
              </a:ext>
            </a:extLst>
          </p:cNvPr>
          <p:cNvSpPr>
            <a:spLocks noGrp="1"/>
          </p:cNvSpPr>
          <p:nvPr>
            <p:ph type="title"/>
          </p:nvPr>
        </p:nvSpPr>
        <p:spPr/>
        <p:txBody>
          <a:bodyPr>
            <a:normAutofit/>
          </a:bodyPr>
          <a:lstStyle/>
          <a:p>
            <a:r>
              <a:rPr lang="en-GB" dirty="0"/>
              <a:t>Health Outcomes</a:t>
            </a:r>
            <a:endParaRPr lang="en-US" dirty="0"/>
          </a:p>
        </p:txBody>
      </p:sp>
      <p:sp>
        <p:nvSpPr>
          <p:cNvPr id="4" name="Slide Number Placeholder 3">
            <a:extLst>
              <a:ext uri="{FF2B5EF4-FFF2-40B4-BE49-F238E27FC236}">
                <a16:creationId xmlns:a16="http://schemas.microsoft.com/office/drawing/2014/main" id="{AB9EEF82-DA21-88A9-28ED-F3C4D23651C1}"/>
              </a:ext>
            </a:extLst>
          </p:cNvPr>
          <p:cNvSpPr>
            <a:spLocks noGrp="1"/>
          </p:cNvSpPr>
          <p:nvPr>
            <p:ph type="sldNum" sz="quarter" idx="12"/>
          </p:nvPr>
        </p:nvSpPr>
        <p:spPr/>
        <p:txBody>
          <a:bodyPr/>
          <a:lstStyle/>
          <a:p>
            <a:fld id="{FD56064D-2103-4EB8-B936-28D9B50A58DD}" type="slidenum">
              <a:rPr lang="en-US" smtClean="0"/>
              <a:pPr/>
              <a:t>5</a:t>
            </a:fld>
            <a:endParaRPr lang="en-US" dirty="0"/>
          </a:p>
        </p:txBody>
      </p:sp>
      <p:sp>
        <p:nvSpPr>
          <p:cNvPr id="6" name="TextBox 5">
            <a:extLst>
              <a:ext uri="{FF2B5EF4-FFF2-40B4-BE49-F238E27FC236}">
                <a16:creationId xmlns:a16="http://schemas.microsoft.com/office/drawing/2014/main" id="{8D47FA1E-B0D8-8FFB-EAF9-AD42CE7FBBB8}"/>
              </a:ext>
            </a:extLst>
          </p:cNvPr>
          <p:cNvSpPr txBox="1"/>
          <p:nvPr/>
        </p:nvSpPr>
        <p:spPr>
          <a:xfrm>
            <a:off x="858043" y="1539536"/>
            <a:ext cx="10344028" cy="4401205"/>
          </a:xfrm>
          <a:prstGeom prst="rect">
            <a:avLst/>
          </a:prstGeom>
          <a:noFill/>
        </p:spPr>
        <p:txBody>
          <a:bodyPr wrap="square">
            <a:spAutoFit/>
          </a:bodyPr>
          <a:lstStyle/>
          <a:p>
            <a:pPr>
              <a:buFont typeface="Arial" panose="020B0604020202020204" pitchFamily="34" charset="0"/>
              <a:buChar char="•"/>
            </a:pPr>
            <a:r>
              <a:rPr lang="en-GB" sz="2000" b="1" dirty="0">
                <a:solidFill>
                  <a:schemeClr val="tx2"/>
                </a:solidFill>
              </a:rPr>
              <a:t>Cardiovascular Diseases</a:t>
            </a:r>
            <a:endParaRPr lang="en-GB" sz="2000" dirty="0">
              <a:solidFill>
                <a:schemeClr val="tx2"/>
              </a:solidFill>
            </a:endParaRPr>
          </a:p>
          <a:p>
            <a:pPr marL="742950" lvl="1" indent="-285750">
              <a:buFont typeface="Arial" panose="020B0604020202020204" pitchFamily="34" charset="0"/>
              <a:buChar char="•"/>
            </a:pPr>
            <a:r>
              <a:rPr lang="en-GB" sz="2000" dirty="0"/>
              <a:t>Coronary artery disease, hypertension, stroke, metabolic syndrome</a:t>
            </a:r>
          </a:p>
          <a:p>
            <a:pPr>
              <a:buFont typeface="Arial" panose="020B0604020202020204" pitchFamily="34" charset="0"/>
              <a:buChar char="•"/>
            </a:pPr>
            <a:r>
              <a:rPr lang="en-GB" sz="2000" b="1" dirty="0">
                <a:solidFill>
                  <a:schemeClr val="tx2"/>
                </a:solidFill>
              </a:rPr>
              <a:t>Respiratory Diseases</a:t>
            </a:r>
            <a:endParaRPr lang="en-GB" sz="2000" dirty="0">
              <a:solidFill>
                <a:schemeClr val="tx2"/>
              </a:solidFill>
            </a:endParaRPr>
          </a:p>
          <a:p>
            <a:pPr marL="742950" lvl="1" indent="-285750">
              <a:buFont typeface="Arial" panose="020B0604020202020204" pitchFamily="34" charset="0"/>
              <a:buChar char="•"/>
            </a:pPr>
            <a:r>
              <a:rPr lang="en-GB" sz="2000" dirty="0"/>
              <a:t>COPD, asthma, hypersensitivity pneumonitis, </a:t>
            </a:r>
            <a:r>
              <a:rPr lang="en-GB" sz="2000" dirty="0" err="1"/>
              <a:t>pediatric</a:t>
            </a:r>
            <a:r>
              <a:rPr lang="en-GB" sz="2000" dirty="0"/>
              <a:t> respiratory illness</a:t>
            </a:r>
          </a:p>
          <a:p>
            <a:pPr>
              <a:buFont typeface="Arial" panose="020B0604020202020204" pitchFamily="34" charset="0"/>
              <a:buChar char="•"/>
            </a:pPr>
            <a:r>
              <a:rPr lang="en-GB" sz="2000" b="1" dirty="0">
                <a:solidFill>
                  <a:schemeClr val="tx2"/>
                </a:solidFill>
              </a:rPr>
              <a:t>Neurological &amp; Cognitive Outcomes</a:t>
            </a:r>
            <a:endParaRPr lang="en-GB" sz="2000" dirty="0">
              <a:solidFill>
                <a:schemeClr val="tx2"/>
              </a:solidFill>
            </a:endParaRPr>
          </a:p>
          <a:p>
            <a:pPr marL="742950" lvl="1" indent="-285750">
              <a:buFont typeface="Arial" panose="020B0604020202020204" pitchFamily="34" charset="0"/>
              <a:buChar char="•"/>
            </a:pPr>
            <a:r>
              <a:rPr lang="en-GB" sz="2000" dirty="0"/>
              <a:t>Dementia, Alzheimer’s disease, neurodevelopmental alterations (autism, ADHD)</a:t>
            </a:r>
          </a:p>
          <a:p>
            <a:pPr marL="742950" lvl="1" indent="-285750">
              <a:buFont typeface="Arial" panose="020B0604020202020204" pitchFamily="34" charset="0"/>
              <a:buChar char="•"/>
            </a:pPr>
            <a:r>
              <a:rPr lang="en-GB" sz="2000" dirty="0"/>
              <a:t>Cognitive decline, neurodegenerative disorders</a:t>
            </a:r>
          </a:p>
          <a:p>
            <a:pPr>
              <a:buFont typeface="Arial" panose="020B0604020202020204" pitchFamily="34" charset="0"/>
              <a:buChar char="•"/>
            </a:pPr>
            <a:r>
              <a:rPr lang="en-GB" sz="2000" b="1" dirty="0">
                <a:solidFill>
                  <a:schemeClr val="tx2"/>
                </a:solidFill>
              </a:rPr>
              <a:t>Immune-Mediated &amp; Developmental Diseases</a:t>
            </a:r>
            <a:endParaRPr lang="en-GB" sz="2000" dirty="0">
              <a:solidFill>
                <a:schemeClr val="tx2"/>
              </a:solidFill>
            </a:endParaRPr>
          </a:p>
          <a:p>
            <a:pPr marL="742950" lvl="1" indent="-285750">
              <a:buFont typeface="Arial" panose="020B0604020202020204" pitchFamily="34" charset="0"/>
              <a:buChar char="•"/>
            </a:pPr>
            <a:r>
              <a:rPr lang="en-GB" sz="2000" dirty="0"/>
              <a:t>Autoimmune disorders (RA, SLE, type 1 diabetes, systemic sclerosis)</a:t>
            </a:r>
          </a:p>
          <a:p>
            <a:pPr marL="742950" lvl="1" indent="-285750">
              <a:buFont typeface="Arial" panose="020B0604020202020204" pitchFamily="34" charset="0"/>
              <a:buChar char="•"/>
            </a:pPr>
            <a:r>
              <a:rPr lang="en-GB" sz="2000" dirty="0"/>
              <a:t>Allergic diseases (atopic dermatitis, food allergies)</a:t>
            </a:r>
          </a:p>
          <a:p>
            <a:pPr marL="742950" lvl="1" indent="-285750">
              <a:buFont typeface="Arial" panose="020B0604020202020204" pitchFamily="34" charset="0"/>
              <a:buChar char="•"/>
            </a:pPr>
            <a:r>
              <a:rPr lang="en-GB" sz="2000" dirty="0" err="1"/>
              <a:t>Fetal</a:t>
            </a:r>
            <a:r>
              <a:rPr lang="en-GB" sz="2000" dirty="0"/>
              <a:t> &amp; perinatal outcomes: low birth weight, preterm birth, intrauterine growth restriction</a:t>
            </a:r>
          </a:p>
          <a:p>
            <a:pPr>
              <a:buFont typeface="Arial" panose="020B0604020202020204" pitchFamily="34" charset="0"/>
              <a:buChar char="•"/>
            </a:pPr>
            <a:r>
              <a:rPr lang="en-GB" sz="2000" b="1" dirty="0">
                <a:solidFill>
                  <a:schemeClr val="tx2"/>
                </a:solidFill>
              </a:rPr>
              <a:t>Other Outcomes</a:t>
            </a:r>
            <a:endParaRPr lang="en-GB" sz="2000" dirty="0">
              <a:solidFill>
                <a:schemeClr val="tx2"/>
              </a:solidFill>
            </a:endParaRPr>
          </a:p>
          <a:p>
            <a:pPr marL="742950" lvl="1" indent="-285750">
              <a:buFont typeface="Arial" panose="020B0604020202020204" pitchFamily="34" charset="0"/>
              <a:buChar char="•"/>
            </a:pPr>
            <a:r>
              <a:rPr lang="en-GB" sz="2000" dirty="0"/>
              <a:t>Cancer, dermatological diseases, ocular diseases</a:t>
            </a:r>
          </a:p>
          <a:p>
            <a:pPr marL="742950" lvl="1" indent="-285750">
              <a:buFont typeface="Arial" panose="020B0604020202020204" pitchFamily="34" charset="0"/>
              <a:buChar char="•"/>
            </a:pPr>
            <a:r>
              <a:rPr lang="en-GB" sz="2000" dirty="0"/>
              <a:t>Sleep disorders, mental health disorders</a:t>
            </a:r>
          </a:p>
        </p:txBody>
      </p:sp>
    </p:spTree>
    <p:extLst>
      <p:ext uri="{BB962C8B-B14F-4D97-AF65-F5344CB8AC3E}">
        <p14:creationId xmlns:p14="http://schemas.microsoft.com/office/powerpoint/2010/main" val="286230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33AA-CBE5-4F4E-A20C-91D4334ED2A9}"/>
              </a:ext>
            </a:extLst>
          </p:cNvPr>
          <p:cNvSpPr>
            <a:spLocks noGrp="1"/>
          </p:cNvSpPr>
          <p:nvPr>
            <p:ph type="title"/>
          </p:nvPr>
        </p:nvSpPr>
        <p:spPr/>
        <p:txBody>
          <a:bodyPr>
            <a:normAutofit/>
          </a:bodyPr>
          <a:lstStyle/>
          <a:p>
            <a:r>
              <a:rPr lang="en-GB" dirty="0"/>
              <a:t>Biological Endpoints (Biochemical Changes)</a:t>
            </a:r>
            <a:endParaRPr lang="en-US" dirty="0"/>
          </a:p>
        </p:txBody>
      </p:sp>
      <p:sp>
        <p:nvSpPr>
          <p:cNvPr id="4" name="Slide Number Placeholder 3">
            <a:extLst>
              <a:ext uri="{FF2B5EF4-FFF2-40B4-BE49-F238E27FC236}">
                <a16:creationId xmlns:a16="http://schemas.microsoft.com/office/drawing/2014/main" id="{C94BA545-4EC9-18B0-052A-880B7EDB7D28}"/>
              </a:ext>
            </a:extLst>
          </p:cNvPr>
          <p:cNvSpPr>
            <a:spLocks noGrp="1"/>
          </p:cNvSpPr>
          <p:nvPr>
            <p:ph type="sldNum" sz="quarter" idx="12"/>
          </p:nvPr>
        </p:nvSpPr>
        <p:spPr/>
        <p:txBody>
          <a:bodyPr/>
          <a:lstStyle/>
          <a:p>
            <a:fld id="{FD56064D-2103-4EB8-B936-28D9B50A58DD}" type="slidenum">
              <a:rPr lang="en-US" smtClean="0"/>
              <a:pPr/>
              <a:t>6</a:t>
            </a:fld>
            <a:endParaRPr lang="en-US" dirty="0"/>
          </a:p>
        </p:txBody>
      </p:sp>
      <p:sp>
        <p:nvSpPr>
          <p:cNvPr id="6" name="TextBox 5">
            <a:extLst>
              <a:ext uri="{FF2B5EF4-FFF2-40B4-BE49-F238E27FC236}">
                <a16:creationId xmlns:a16="http://schemas.microsoft.com/office/drawing/2014/main" id="{2BC20F68-F3EA-DEA3-D95D-B3F68400D243}"/>
              </a:ext>
            </a:extLst>
          </p:cNvPr>
          <p:cNvSpPr txBox="1"/>
          <p:nvPr/>
        </p:nvSpPr>
        <p:spPr>
          <a:xfrm>
            <a:off x="846802" y="1255074"/>
            <a:ext cx="10830368" cy="5016758"/>
          </a:xfrm>
          <a:prstGeom prst="rect">
            <a:avLst/>
          </a:prstGeom>
          <a:noFill/>
        </p:spPr>
        <p:txBody>
          <a:bodyPr wrap="square">
            <a:spAutoFit/>
          </a:bodyPr>
          <a:lstStyle/>
          <a:p>
            <a:pPr>
              <a:buFont typeface="Arial" panose="020B0604020202020204" pitchFamily="34" charset="0"/>
              <a:buChar char="•"/>
            </a:pPr>
            <a:r>
              <a:rPr lang="en-GB" sz="2000" b="1" dirty="0">
                <a:solidFill>
                  <a:schemeClr val="tx2"/>
                </a:solidFill>
              </a:rPr>
              <a:t>Molecular &amp; Cellular Pathways</a:t>
            </a:r>
            <a:endParaRPr lang="en-GB" sz="2000" dirty="0">
              <a:solidFill>
                <a:schemeClr val="tx2"/>
              </a:solidFill>
            </a:endParaRPr>
          </a:p>
          <a:p>
            <a:pPr marL="742950" lvl="1" indent="-285750">
              <a:buFont typeface="Arial" panose="020B0604020202020204" pitchFamily="34" charset="0"/>
              <a:buChar char="•"/>
            </a:pPr>
            <a:r>
              <a:rPr lang="en-GB" sz="2000" dirty="0"/>
              <a:t>Inflammation, oxidative stress, circadian disruption, metabolic changes</a:t>
            </a:r>
          </a:p>
          <a:p>
            <a:pPr marL="742950" lvl="1" indent="-285750">
              <a:buFont typeface="Arial" panose="020B0604020202020204" pitchFamily="34" charset="0"/>
              <a:buChar char="•"/>
            </a:pPr>
            <a:r>
              <a:rPr lang="en-GB" sz="2000" dirty="0"/>
              <a:t>Epigenetic changes, transcriptomics, metabolomics, proteomics, multi-omics profiling</a:t>
            </a:r>
          </a:p>
          <a:p>
            <a:pPr marL="742950" lvl="1" indent="-285750">
              <a:buFont typeface="Arial" panose="020B0604020202020204" pitchFamily="34" charset="0"/>
              <a:buChar char="•"/>
            </a:pPr>
            <a:r>
              <a:rPr lang="en-GB" sz="2000" dirty="0"/>
              <a:t>Blood and tissue biomarkers (e.g., stress hormones, cytokines, oxidative markers)</a:t>
            </a:r>
          </a:p>
          <a:p>
            <a:pPr>
              <a:buFont typeface="Arial" panose="020B0604020202020204" pitchFamily="34" charset="0"/>
              <a:buChar char="•"/>
            </a:pPr>
            <a:r>
              <a:rPr lang="en-GB" sz="2000" b="1" dirty="0">
                <a:solidFill>
                  <a:schemeClr val="tx2"/>
                </a:solidFill>
              </a:rPr>
              <a:t>Disease-Specific Biomarkers</a:t>
            </a:r>
            <a:endParaRPr lang="en-GB" sz="2000" dirty="0">
              <a:solidFill>
                <a:schemeClr val="tx2"/>
              </a:solidFill>
            </a:endParaRPr>
          </a:p>
          <a:p>
            <a:pPr marL="742950" lvl="1" indent="-285750">
              <a:buFont typeface="Arial" panose="020B0604020202020204" pitchFamily="34" charset="0"/>
              <a:buChar char="•"/>
            </a:pPr>
            <a:r>
              <a:rPr lang="en-GB" sz="2000" dirty="0"/>
              <a:t>Cardiovascular: pulse wave velocity, HR variability, myocardial strain rate</a:t>
            </a:r>
          </a:p>
          <a:p>
            <a:pPr marL="742950" lvl="1" indent="-285750">
              <a:buFont typeface="Arial" panose="020B0604020202020204" pitchFamily="34" charset="0"/>
              <a:buChar char="•"/>
            </a:pPr>
            <a:r>
              <a:rPr lang="en-GB" sz="2000" dirty="0"/>
              <a:t>Respiratory: exhaled nitric oxide, lung function measures</a:t>
            </a:r>
          </a:p>
          <a:p>
            <a:pPr marL="742950" lvl="1" indent="-285750">
              <a:buFont typeface="Arial" panose="020B0604020202020204" pitchFamily="34" charset="0"/>
              <a:buChar char="•"/>
            </a:pPr>
            <a:r>
              <a:rPr lang="en-GB" sz="2000" dirty="0"/>
              <a:t>Dermatological: cytokines, autoantibodies, skin barrier proteins, DNA damage markers</a:t>
            </a:r>
          </a:p>
          <a:p>
            <a:pPr marL="742950" lvl="1" indent="-285750">
              <a:buFont typeface="Arial" panose="020B0604020202020204" pitchFamily="34" charset="0"/>
              <a:buChar char="•"/>
            </a:pPr>
            <a:r>
              <a:rPr lang="en-GB" sz="2000" dirty="0"/>
              <a:t>Ocular: corneal thickness, intraocular pressure, tear film biomarkers</a:t>
            </a:r>
          </a:p>
          <a:p>
            <a:pPr>
              <a:buFont typeface="Arial" panose="020B0604020202020204" pitchFamily="34" charset="0"/>
              <a:buChar char="•"/>
            </a:pPr>
            <a:r>
              <a:rPr lang="en-GB" sz="2000" b="1" dirty="0">
                <a:solidFill>
                  <a:schemeClr val="tx2"/>
                </a:solidFill>
              </a:rPr>
              <a:t>Immune &amp; Developmental Endpoints</a:t>
            </a:r>
            <a:endParaRPr lang="en-GB" sz="2000" dirty="0">
              <a:solidFill>
                <a:schemeClr val="tx2"/>
              </a:solidFill>
            </a:endParaRPr>
          </a:p>
          <a:p>
            <a:pPr marL="742950" lvl="1" indent="-285750">
              <a:buFont typeface="Arial" panose="020B0604020202020204" pitchFamily="34" charset="0"/>
              <a:buChar char="•"/>
            </a:pPr>
            <a:r>
              <a:rPr lang="en-GB" sz="2000" dirty="0"/>
              <a:t>Immune markers (IgG, IgM, </a:t>
            </a:r>
            <a:r>
              <a:rPr lang="en-GB" sz="2000" dirty="0" err="1"/>
              <a:t>IgE</a:t>
            </a:r>
            <a:r>
              <a:rPr lang="en-GB" sz="2000" dirty="0"/>
              <a:t>, cytokines, vaccination response)</a:t>
            </a:r>
          </a:p>
          <a:p>
            <a:pPr marL="742950" lvl="1" indent="-285750">
              <a:buFont typeface="Arial" panose="020B0604020202020204" pitchFamily="34" charset="0"/>
              <a:buChar char="•"/>
            </a:pPr>
            <a:r>
              <a:rPr lang="en-GB" sz="2000" dirty="0"/>
              <a:t>Microbiome and adaptive immune response in allergy patients</a:t>
            </a:r>
          </a:p>
          <a:p>
            <a:pPr marL="742950" lvl="1" indent="-285750">
              <a:buFont typeface="Arial" panose="020B0604020202020204" pitchFamily="34" charset="0"/>
              <a:buChar char="•"/>
            </a:pPr>
            <a:r>
              <a:rPr lang="en-GB" sz="2000" dirty="0"/>
              <a:t>Developmental effects: placental studies, embryonic development models</a:t>
            </a:r>
          </a:p>
          <a:p>
            <a:pPr>
              <a:buFont typeface="Arial" panose="020B0604020202020204" pitchFamily="34" charset="0"/>
              <a:buChar char="•"/>
            </a:pPr>
            <a:r>
              <a:rPr lang="en-GB" sz="2000" b="1" dirty="0">
                <a:solidFill>
                  <a:schemeClr val="tx2"/>
                </a:solidFill>
              </a:rPr>
              <a:t>Neurological Endpoints</a:t>
            </a:r>
            <a:endParaRPr lang="en-GB" sz="2000" dirty="0">
              <a:solidFill>
                <a:schemeClr val="tx2"/>
              </a:solidFill>
            </a:endParaRPr>
          </a:p>
          <a:p>
            <a:pPr marL="742950" lvl="1" indent="-285750">
              <a:buFont typeface="Arial" panose="020B0604020202020204" pitchFamily="34" charset="0"/>
              <a:buChar char="•"/>
            </a:pPr>
            <a:r>
              <a:rPr lang="en-GB" sz="2000" dirty="0"/>
              <a:t>Neuroinflammation, amyloid &amp; tau markers, neuronal activity &amp; morphology</a:t>
            </a:r>
          </a:p>
          <a:p>
            <a:pPr marL="742950" lvl="1" indent="-285750">
              <a:buFont typeface="Arial" panose="020B0604020202020204" pitchFamily="34" charset="0"/>
              <a:buChar char="•"/>
            </a:pPr>
            <a:r>
              <a:rPr lang="en-GB" sz="2000" dirty="0"/>
              <a:t>Cognitive testing, EEG, </a:t>
            </a:r>
            <a:r>
              <a:rPr lang="en-GB" sz="2000" dirty="0" err="1"/>
              <a:t>behavioral</a:t>
            </a:r>
            <a:r>
              <a:rPr lang="en-GB" sz="2000" dirty="0"/>
              <a:t> changes in animal models</a:t>
            </a:r>
          </a:p>
        </p:txBody>
      </p:sp>
    </p:spTree>
    <p:extLst>
      <p:ext uri="{BB962C8B-B14F-4D97-AF65-F5344CB8AC3E}">
        <p14:creationId xmlns:p14="http://schemas.microsoft.com/office/powerpoint/2010/main" val="222337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A6882-2D8C-CC55-DB46-CAB2716CD136}"/>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77226AC-E220-B684-D46D-5C48274F3C7C}"/>
              </a:ext>
            </a:extLst>
          </p:cNvPr>
          <p:cNvSpPr>
            <a:spLocks noGrp="1"/>
          </p:cNvSpPr>
          <p:nvPr>
            <p:ph type="sldNum" sz="quarter" idx="12"/>
          </p:nvPr>
        </p:nvSpPr>
        <p:spPr/>
        <p:txBody>
          <a:bodyPr/>
          <a:lstStyle/>
          <a:p>
            <a:fld id="{FD56064D-2103-4EB8-B936-28D9B50A58DD}" type="slidenum">
              <a:rPr lang="en-US" smtClean="0"/>
              <a:pPr/>
              <a:t>7</a:t>
            </a:fld>
            <a:endParaRPr lang="en-US" dirty="0"/>
          </a:p>
        </p:txBody>
      </p:sp>
      <p:sp>
        <p:nvSpPr>
          <p:cNvPr id="5" name="Title 4">
            <a:extLst>
              <a:ext uri="{FF2B5EF4-FFF2-40B4-BE49-F238E27FC236}">
                <a16:creationId xmlns:a16="http://schemas.microsoft.com/office/drawing/2014/main" id="{AC320BD4-ADFF-C5CB-E3D6-A79CE21B1068}"/>
              </a:ext>
            </a:extLst>
          </p:cNvPr>
          <p:cNvSpPr txBox="1">
            <a:spLocks/>
          </p:cNvSpPr>
          <p:nvPr/>
        </p:nvSpPr>
        <p:spPr>
          <a:xfrm>
            <a:off x="614873" y="773460"/>
            <a:ext cx="10830368" cy="481614"/>
          </a:xfrm>
          <a:prstGeom prst="rect">
            <a:avLst/>
          </a:prstGeom>
        </p:spPr>
        <p:txBody>
          <a:bodyPr/>
          <a:lst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r>
              <a:rPr lang="en-GB" dirty="0">
                <a:solidFill>
                  <a:schemeClr val="tx1"/>
                </a:solidFill>
              </a:rPr>
              <a:t>Timing</a:t>
            </a:r>
          </a:p>
        </p:txBody>
      </p:sp>
      <p:sp>
        <p:nvSpPr>
          <p:cNvPr id="22" name="CuadroTexto 21">
            <a:extLst>
              <a:ext uri="{FF2B5EF4-FFF2-40B4-BE49-F238E27FC236}">
                <a16:creationId xmlns:a16="http://schemas.microsoft.com/office/drawing/2014/main" id="{0C1DC5B7-4CFA-CA63-F9AE-F65F1C63077C}"/>
              </a:ext>
            </a:extLst>
          </p:cNvPr>
          <p:cNvSpPr txBox="1"/>
          <p:nvPr/>
        </p:nvSpPr>
        <p:spPr>
          <a:xfrm>
            <a:off x="2979336" y="1611476"/>
            <a:ext cx="6101442" cy="461665"/>
          </a:xfrm>
          <a:prstGeom prst="rect">
            <a:avLst/>
          </a:prstGeom>
          <a:noFill/>
        </p:spPr>
        <p:txBody>
          <a:bodyPr wrap="square">
            <a:spAutoFit/>
          </a:bodyPr>
          <a:lstStyle/>
          <a:p>
            <a:pPr fontAlgn="base"/>
            <a:r>
              <a:rPr lang="en-US" sz="2400" dirty="0">
                <a:solidFill>
                  <a:schemeClr val="tx2"/>
                </a:solidFill>
              </a:rPr>
              <a:t>60 months activity: 1/01/2025 – 31/12/2029</a:t>
            </a:r>
          </a:p>
        </p:txBody>
      </p:sp>
      <p:graphicFrame>
        <p:nvGraphicFramePr>
          <p:cNvPr id="6" name="Tabla 5">
            <a:extLst>
              <a:ext uri="{FF2B5EF4-FFF2-40B4-BE49-F238E27FC236}">
                <a16:creationId xmlns:a16="http://schemas.microsoft.com/office/drawing/2014/main" id="{FEBAB162-B917-F582-ABF2-ED7C2AB2B6A8}"/>
              </a:ext>
            </a:extLst>
          </p:cNvPr>
          <p:cNvGraphicFramePr>
            <a:graphicFrameLocks noGrp="1"/>
          </p:cNvGraphicFramePr>
          <p:nvPr>
            <p:extLst>
              <p:ext uri="{D42A27DB-BD31-4B8C-83A1-F6EECF244321}">
                <p14:modId xmlns:p14="http://schemas.microsoft.com/office/powerpoint/2010/main" val="3730859830"/>
              </p:ext>
            </p:extLst>
          </p:nvPr>
        </p:nvGraphicFramePr>
        <p:xfrm>
          <a:off x="2670000" y="2511511"/>
          <a:ext cx="6720114" cy="2961640"/>
        </p:xfrm>
        <a:graphic>
          <a:graphicData uri="http://schemas.openxmlformats.org/drawingml/2006/table">
            <a:tbl>
              <a:tblPr firstRow="1" bandRow="1">
                <a:tableStyleId>{BC89EF96-8CEA-46FF-86C4-4CE0E7609802}</a:tableStyleId>
              </a:tblPr>
              <a:tblGrid>
                <a:gridCol w="1407886">
                  <a:extLst>
                    <a:ext uri="{9D8B030D-6E8A-4147-A177-3AD203B41FA5}">
                      <a16:colId xmlns:a16="http://schemas.microsoft.com/office/drawing/2014/main" val="2602020116"/>
                    </a:ext>
                  </a:extLst>
                </a:gridCol>
                <a:gridCol w="2503714">
                  <a:extLst>
                    <a:ext uri="{9D8B030D-6E8A-4147-A177-3AD203B41FA5}">
                      <a16:colId xmlns:a16="http://schemas.microsoft.com/office/drawing/2014/main" val="3209619321"/>
                    </a:ext>
                  </a:extLst>
                </a:gridCol>
                <a:gridCol w="2808514">
                  <a:extLst>
                    <a:ext uri="{9D8B030D-6E8A-4147-A177-3AD203B41FA5}">
                      <a16:colId xmlns:a16="http://schemas.microsoft.com/office/drawing/2014/main" val="3818985577"/>
                    </a:ext>
                  </a:extLst>
                </a:gridCol>
              </a:tblGrid>
              <a:tr h="370840">
                <a:tc>
                  <a:txBody>
                    <a:bodyPr/>
                    <a:lstStyle/>
                    <a:p>
                      <a:pPr algn="ctr"/>
                      <a:r>
                        <a:rPr lang="es-ES" dirty="0" err="1"/>
                        <a:t>Period</a:t>
                      </a:r>
                      <a:endParaRPr lang="es-ES" dirty="0"/>
                    </a:p>
                  </a:txBody>
                  <a:tcPr/>
                </a:tc>
                <a:tc>
                  <a:txBody>
                    <a:bodyPr/>
                    <a:lstStyle/>
                    <a:p>
                      <a:pPr algn="ctr"/>
                      <a:r>
                        <a:rPr lang="es-ES" dirty="0"/>
                        <a:t>Timing</a:t>
                      </a:r>
                    </a:p>
                  </a:txBody>
                  <a:tcPr/>
                </a:tc>
                <a:tc>
                  <a:txBody>
                    <a:bodyPr/>
                    <a:lstStyle/>
                    <a:p>
                      <a:pPr algn="ctr"/>
                      <a:r>
                        <a:rPr lang="es-ES" dirty="0" err="1"/>
                        <a:t>Coordination</a:t>
                      </a:r>
                      <a:endParaRPr lang="es-ES" dirty="0"/>
                    </a:p>
                  </a:txBody>
                  <a:tcPr/>
                </a:tc>
                <a:extLst>
                  <a:ext uri="{0D108BD9-81ED-4DB2-BD59-A6C34878D82A}">
                    <a16:rowId xmlns:a16="http://schemas.microsoft.com/office/drawing/2014/main" val="1982229168"/>
                  </a:ext>
                </a:extLst>
              </a:tr>
              <a:tr h="370840">
                <a:tc>
                  <a:txBody>
                    <a:bodyPr/>
                    <a:lstStyle/>
                    <a:p>
                      <a:r>
                        <a:rPr lang="es-ES" dirty="0"/>
                        <a:t>1st </a:t>
                      </a:r>
                      <a:r>
                        <a:rPr lang="es-ES" dirty="0" err="1"/>
                        <a:t>period</a:t>
                      </a:r>
                      <a:endParaRPr lang="es-ES" dirty="0"/>
                    </a:p>
                  </a:txBody>
                  <a:tcPr/>
                </a:tc>
                <a:tc>
                  <a:txBody>
                    <a:bodyPr/>
                    <a:lstStyle/>
                    <a:p>
                      <a:r>
                        <a:rPr lang="es-ES" dirty="0"/>
                        <a:t>Jan 2025 – </a:t>
                      </a:r>
                      <a:r>
                        <a:rPr lang="es-ES" dirty="0" err="1"/>
                        <a:t>Sep</a:t>
                      </a:r>
                      <a:r>
                        <a:rPr lang="es-ES" dirty="0"/>
                        <a:t> 2025</a:t>
                      </a:r>
                    </a:p>
                  </a:txBody>
                  <a:tcPr/>
                </a:tc>
                <a:tc>
                  <a:txBody>
                    <a:bodyPr/>
                    <a:lstStyle/>
                    <a:p>
                      <a:r>
                        <a:rPr lang="es-ES" dirty="0" err="1"/>
                        <a:t>Exposim</a:t>
                      </a:r>
                      <a:r>
                        <a:rPr lang="es-ES" dirty="0"/>
                        <a:t> / </a:t>
                      </a:r>
                      <a:r>
                        <a:rPr lang="es-ES" dirty="0" err="1"/>
                        <a:t>ClimAir</a:t>
                      </a:r>
                      <a:endParaRPr lang="es-ES" dirty="0"/>
                    </a:p>
                  </a:txBody>
                  <a:tcPr/>
                </a:tc>
                <a:extLst>
                  <a:ext uri="{0D108BD9-81ED-4DB2-BD59-A6C34878D82A}">
                    <a16:rowId xmlns:a16="http://schemas.microsoft.com/office/drawing/2014/main" val="4037901387"/>
                  </a:ext>
                </a:extLst>
              </a:tr>
              <a:tr h="370840">
                <a:tc>
                  <a:txBody>
                    <a:bodyPr/>
                    <a:lstStyle/>
                    <a:p>
                      <a:r>
                        <a:rPr lang="es-ES" dirty="0"/>
                        <a:t>2nd </a:t>
                      </a:r>
                      <a:r>
                        <a:rPr lang="es-ES" dirty="0" err="1"/>
                        <a:t>period</a:t>
                      </a:r>
                      <a:endParaRPr lang="es-ES" dirty="0"/>
                    </a:p>
                  </a:txBody>
                  <a:tcPr/>
                </a:tc>
                <a:tc>
                  <a:txBody>
                    <a:bodyPr/>
                    <a:lstStyle/>
                    <a:p>
                      <a:r>
                        <a:rPr lang="es-ES" dirty="0"/>
                        <a:t>Oct 2025 – Jun 2026</a:t>
                      </a:r>
                    </a:p>
                  </a:txBody>
                  <a:tcPr/>
                </a:tc>
                <a:tc>
                  <a:txBody>
                    <a:bodyPr/>
                    <a:lstStyle/>
                    <a:p>
                      <a:r>
                        <a:rPr lang="es-ES" dirty="0" err="1"/>
                        <a:t>ClimAir</a:t>
                      </a:r>
                      <a:r>
                        <a:rPr lang="es-ES" dirty="0"/>
                        <a:t> / </a:t>
                      </a:r>
                      <a:r>
                        <a:rPr lang="es-ES" dirty="0" err="1"/>
                        <a:t>Markopolo</a:t>
                      </a:r>
                      <a:endParaRPr lang="es-ES" dirty="0"/>
                    </a:p>
                  </a:txBody>
                  <a:tcPr/>
                </a:tc>
                <a:extLst>
                  <a:ext uri="{0D108BD9-81ED-4DB2-BD59-A6C34878D82A}">
                    <a16:rowId xmlns:a16="http://schemas.microsoft.com/office/drawing/2014/main" val="3591843328"/>
                  </a:ext>
                </a:extLst>
              </a:tr>
              <a:tr h="370840">
                <a:tc>
                  <a:txBody>
                    <a:bodyPr/>
                    <a:lstStyle/>
                    <a:p>
                      <a:r>
                        <a:rPr lang="es-ES" dirty="0"/>
                        <a:t>3rd </a:t>
                      </a:r>
                      <a:r>
                        <a:rPr lang="es-ES" dirty="0" err="1"/>
                        <a:t>period</a:t>
                      </a:r>
                      <a:endParaRPr lang="es-ES" dirty="0"/>
                    </a:p>
                  </a:txBody>
                  <a:tcPr/>
                </a:tc>
                <a:tc>
                  <a:txBody>
                    <a:bodyPr/>
                    <a:lstStyle/>
                    <a:p>
                      <a:r>
                        <a:rPr lang="es-ES" dirty="0"/>
                        <a:t>Jul 2026 – Mar 2027</a:t>
                      </a:r>
                    </a:p>
                  </a:txBody>
                  <a:tcPr/>
                </a:tc>
                <a:tc>
                  <a:txBody>
                    <a:bodyPr/>
                    <a:lstStyle/>
                    <a:p>
                      <a:r>
                        <a:rPr lang="es-ES" dirty="0" err="1"/>
                        <a:t>Markopolo</a:t>
                      </a:r>
                      <a:r>
                        <a:rPr lang="es-ES" dirty="0"/>
                        <a:t> / ENACT</a:t>
                      </a:r>
                    </a:p>
                  </a:txBody>
                  <a:tcPr/>
                </a:tc>
                <a:extLst>
                  <a:ext uri="{0D108BD9-81ED-4DB2-BD59-A6C34878D82A}">
                    <a16:rowId xmlns:a16="http://schemas.microsoft.com/office/drawing/2014/main" val="3112042755"/>
                  </a:ext>
                </a:extLst>
              </a:tr>
              <a:tr h="370840">
                <a:tc>
                  <a:txBody>
                    <a:bodyPr/>
                    <a:lstStyle/>
                    <a:p>
                      <a:r>
                        <a:rPr lang="es-ES" dirty="0"/>
                        <a:t>4th </a:t>
                      </a:r>
                      <a:r>
                        <a:rPr lang="es-ES" dirty="0" err="1"/>
                        <a:t>period</a:t>
                      </a:r>
                      <a:endParaRPr lang="es-ES" dirty="0"/>
                    </a:p>
                  </a:txBody>
                  <a:tcPr/>
                </a:tc>
                <a:tc>
                  <a:txBody>
                    <a:bodyPr/>
                    <a:lstStyle/>
                    <a:p>
                      <a:r>
                        <a:rPr lang="es-ES" dirty="0" err="1"/>
                        <a:t>Apr</a:t>
                      </a:r>
                      <a:r>
                        <a:rPr lang="es-ES" dirty="0"/>
                        <a:t> 2027- </a:t>
                      </a:r>
                      <a:r>
                        <a:rPr lang="es-ES" dirty="0" err="1"/>
                        <a:t>Dec</a:t>
                      </a:r>
                      <a:r>
                        <a:rPr lang="es-ES" dirty="0"/>
                        <a:t> 2027</a:t>
                      </a:r>
                    </a:p>
                  </a:txBody>
                  <a:tcPr/>
                </a:tc>
                <a:tc>
                  <a:txBody>
                    <a:bodyPr/>
                    <a:lstStyle/>
                    <a:p>
                      <a:r>
                        <a:rPr lang="es-ES" dirty="0"/>
                        <a:t>ENACT / ENVESOME</a:t>
                      </a:r>
                    </a:p>
                  </a:txBody>
                  <a:tcPr/>
                </a:tc>
                <a:extLst>
                  <a:ext uri="{0D108BD9-81ED-4DB2-BD59-A6C34878D82A}">
                    <a16:rowId xmlns:a16="http://schemas.microsoft.com/office/drawing/2014/main" val="1140633470"/>
                  </a:ext>
                </a:extLst>
              </a:tr>
              <a:tr h="370840">
                <a:tc>
                  <a:txBody>
                    <a:bodyPr/>
                    <a:lstStyle/>
                    <a:p>
                      <a:r>
                        <a:rPr lang="es-ES" dirty="0"/>
                        <a:t>5th </a:t>
                      </a:r>
                      <a:r>
                        <a:rPr lang="es-ES" dirty="0" err="1"/>
                        <a:t>period</a:t>
                      </a:r>
                      <a:endParaRPr lang="es-ES" dirty="0"/>
                    </a:p>
                  </a:txBody>
                  <a:tcPr/>
                </a:tc>
                <a:tc>
                  <a:txBody>
                    <a:bodyPr/>
                    <a:lstStyle/>
                    <a:p>
                      <a:r>
                        <a:rPr lang="es-ES" dirty="0"/>
                        <a:t>Jan 2028 – </a:t>
                      </a:r>
                      <a:r>
                        <a:rPr lang="es-ES" dirty="0" err="1"/>
                        <a:t>Sep</a:t>
                      </a:r>
                      <a:r>
                        <a:rPr lang="es-ES" dirty="0"/>
                        <a:t> 2028</a:t>
                      </a:r>
                    </a:p>
                  </a:txBody>
                  <a:tcPr/>
                </a:tc>
                <a:tc>
                  <a:txBody>
                    <a:bodyPr/>
                    <a:lstStyle/>
                    <a:p>
                      <a:r>
                        <a:rPr lang="es-ES" dirty="0"/>
                        <a:t>ENVESOME / EXPOSIGNALZ</a:t>
                      </a:r>
                    </a:p>
                  </a:txBody>
                  <a:tcPr/>
                </a:tc>
                <a:extLst>
                  <a:ext uri="{0D108BD9-81ED-4DB2-BD59-A6C34878D82A}">
                    <a16:rowId xmlns:a16="http://schemas.microsoft.com/office/drawing/2014/main" val="1462570820"/>
                  </a:ext>
                </a:extLst>
              </a:tr>
              <a:tr h="370840">
                <a:tc>
                  <a:txBody>
                    <a:bodyPr/>
                    <a:lstStyle/>
                    <a:p>
                      <a:r>
                        <a:rPr lang="es-ES" dirty="0"/>
                        <a:t>6th </a:t>
                      </a:r>
                      <a:r>
                        <a:rPr lang="es-ES" dirty="0" err="1"/>
                        <a:t>period</a:t>
                      </a:r>
                      <a:endParaRPr lang="es-ES" dirty="0"/>
                    </a:p>
                  </a:txBody>
                  <a:tcPr/>
                </a:tc>
                <a:tc>
                  <a:txBody>
                    <a:bodyPr/>
                    <a:lstStyle/>
                    <a:p>
                      <a:r>
                        <a:rPr lang="es-ES" dirty="0"/>
                        <a:t>Oct 2028 – Jun 2029</a:t>
                      </a:r>
                    </a:p>
                  </a:txBody>
                  <a:tcPr/>
                </a:tc>
                <a:tc>
                  <a:txBody>
                    <a:bodyPr/>
                    <a:lstStyle/>
                    <a:p>
                      <a:r>
                        <a:rPr lang="es-ES" dirty="0"/>
                        <a:t>EXPOSIGNALZ / UPRISE</a:t>
                      </a:r>
                    </a:p>
                  </a:txBody>
                  <a:tcPr/>
                </a:tc>
                <a:extLst>
                  <a:ext uri="{0D108BD9-81ED-4DB2-BD59-A6C34878D82A}">
                    <a16:rowId xmlns:a16="http://schemas.microsoft.com/office/drawing/2014/main" val="2932172228"/>
                  </a:ext>
                </a:extLst>
              </a:tr>
              <a:tr h="226609">
                <a:tc>
                  <a:txBody>
                    <a:bodyPr/>
                    <a:lstStyle/>
                    <a:p>
                      <a:r>
                        <a:rPr lang="es-ES" dirty="0"/>
                        <a:t>7th </a:t>
                      </a:r>
                      <a:r>
                        <a:rPr lang="es-ES" dirty="0" err="1"/>
                        <a:t>period</a:t>
                      </a:r>
                      <a:endParaRPr lang="es-ES" dirty="0"/>
                    </a:p>
                  </a:txBody>
                  <a:tcPr/>
                </a:tc>
                <a:tc>
                  <a:txBody>
                    <a:bodyPr/>
                    <a:lstStyle/>
                    <a:p>
                      <a:r>
                        <a:rPr lang="es-ES" dirty="0"/>
                        <a:t>Jul 2029 – </a:t>
                      </a:r>
                      <a:r>
                        <a:rPr lang="es-ES" dirty="0" err="1"/>
                        <a:t>Dec</a:t>
                      </a:r>
                      <a:r>
                        <a:rPr lang="es-ES" dirty="0"/>
                        <a:t> 2029</a:t>
                      </a:r>
                    </a:p>
                  </a:txBody>
                  <a:tcPr/>
                </a:tc>
                <a:tc>
                  <a:txBody>
                    <a:bodyPr/>
                    <a:lstStyle/>
                    <a:p>
                      <a:r>
                        <a:rPr lang="es-ES" dirty="0"/>
                        <a:t>UPRISE / EXPOSIM</a:t>
                      </a:r>
                    </a:p>
                  </a:txBody>
                  <a:tcPr/>
                </a:tc>
                <a:extLst>
                  <a:ext uri="{0D108BD9-81ED-4DB2-BD59-A6C34878D82A}">
                    <a16:rowId xmlns:a16="http://schemas.microsoft.com/office/drawing/2014/main" val="1270909761"/>
                  </a:ext>
                </a:extLst>
              </a:tr>
            </a:tbl>
          </a:graphicData>
        </a:graphic>
      </p:graphicFrame>
    </p:spTree>
    <p:extLst>
      <p:ext uri="{BB962C8B-B14F-4D97-AF65-F5344CB8AC3E}">
        <p14:creationId xmlns:p14="http://schemas.microsoft.com/office/powerpoint/2010/main" val="259988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C9DDE-6126-1F40-5E8B-EEDFE069F83D}"/>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FDC05A0-C7C7-D697-3339-3C885789FF5B}"/>
              </a:ext>
            </a:extLst>
          </p:cNvPr>
          <p:cNvSpPr>
            <a:spLocks noGrp="1"/>
          </p:cNvSpPr>
          <p:nvPr>
            <p:ph type="sldNum" sz="quarter" idx="12"/>
          </p:nvPr>
        </p:nvSpPr>
        <p:spPr/>
        <p:txBody>
          <a:bodyPr/>
          <a:lstStyle/>
          <a:p>
            <a:fld id="{FD56064D-2103-4EB8-B936-28D9B50A58DD}" type="slidenum">
              <a:rPr lang="en-US" smtClean="0"/>
              <a:pPr/>
              <a:t>8</a:t>
            </a:fld>
            <a:endParaRPr lang="en-US" dirty="0"/>
          </a:p>
        </p:txBody>
      </p:sp>
      <p:sp>
        <p:nvSpPr>
          <p:cNvPr id="5" name="Title 4">
            <a:extLst>
              <a:ext uri="{FF2B5EF4-FFF2-40B4-BE49-F238E27FC236}">
                <a16:creationId xmlns:a16="http://schemas.microsoft.com/office/drawing/2014/main" id="{1224FEE3-D607-95A2-5CD9-AD1DC0FB59E6}"/>
              </a:ext>
            </a:extLst>
          </p:cNvPr>
          <p:cNvSpPr txBox="1">
            <a:spLocks/>
          </p:cNvSpPr>
          <p:nvPr/>
        </p:nvSpPr>
        <p:spPr>
          <a:xfrm>
            <a:off x="4522844" y="2947386"/>
            <a:ext cx="3412842" cy="481614"/>
          </a:xfrm>
          <a:prstGeom prst="rect">
            <a:avLst/>
          </a:prstGeom>
        </p:spPr>
        <p:txBody>
          <a:bodyPr/>
          <a:lst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r>
              <a:rPr lang="en-GB" dirty="0">
                <a:solidFill>
                  <a:schemeClr val="tx1"/>
                </a:solidFill>
              </a:rPr>
              <a:t>Working groups</a:t>
            </a:r>
          </a:p>
        </p:txBody>
      </p:sp>
    </p:spTree>
    <p:extLst>
      <p:ext uri="{BB962C8B-B14F-4D97-AF65-F5344CB8AC3E}">
        <p14:creationId xmlns:p14="http://schemas.microsoft.com/office/powerpoint/2010/main" val="49909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4C5B7-A059-FC70-112A-9B0D53730F10}"/>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F9C32566-5481-E811-15D0-0CD25254A6BB}"/>
              </a:ext>
            </a:extLst>
          </p:cNvPr>
          <p:cNvPicPr>
            <a:picLocks noChangeAspect="1"/>
          </p:cNvPicPr>
          <p:nvPr/>
        </p:nvPicPr>
        <p:blipFill>
          <a:blip r:embed="rId2"/>
          <a:stretch>
            <a:fillRect/>
          </a:stretch>
        </p:blipFill>
        <p:spPr>
          <a:xfrm>
            <a:off x="4603187" y="3830661"/>
            <a:ext cx="7466998" cy="2418617"/>
          </a:xfrm>
          <a:prstGeom prst="rect">
            <a:avLst/>
          </a:prstGeom>
        </p:spPr>
      </p:pic>
      <p:sp>
        <p:nvSpPr>
          <p:cNvPr id="2" name="Marcador de número de diapositiva 1">
            <a:extLst>
              <a:ext uri="{FF2B5EF4-FFF2-40B4-BE49-F238E27FC236}">
                <a16:creationId xmlns:a16="http://schemas.microsoft.com/office/drawing/2014/main" id="{F38B542A-19FB-9E63-46F7-45CE5694B0EF}"/>
              </a:ext>
            </a:extLst>
          </p:cNvPr>
          <p:cNvSpPr>
            <a:spLocks noGrp="1"/>
          </p:cNvSpPr>
          <p:nvPr>
            <p:ph type="sldNum" sz="quarter" idx="12"/>
          </p:nvPr>
        </p:nvSpPr>
        <p:spPr/>
        <p:txBody>
          <a:bodyPr/>
          <a:lstStyle/>
          <a:p>
            <a:fld id="{FD56064D-2103-4EB8-B936-28D9B50A58DD}" type="slidenum">
              <a:rPr lang="en-US" smtClean="0"/>
              <a:pPr/>
              <a:t>9</a:t>
            </a:fld>
            <a:endParaRPr lang="en-US" dirty="0"/>
          </a:p>
        </p:txBody>
      </p:sp>
      <p:sp>
        <p:nvSpPr>
          <p:cNvPr id="5" name="Title 4">
            <a:extLst>
              <a:ext uri="{FF2B5EF4-FFF2-40B4-BE49-F238E27FC236}">
                <a16:creationId xmlns:a16="http://schemas.microsoft.com/office/drawing/2014/main" id="{96A26A92-E088-351F-4875-12E538FF4706}"/>
              </a:ext>
            </a:extLst>
          </p:cNvPr>
          <p:cNvSpPr txBox="1">
            <a:spLocks/>
          </p:cNvSpPr>
          <p:nvPr/>
        </p:nvSpPr>
        <p:spPr>
          <a:xfrm>
            <a:off x="614873" y="773460"/>
            <a:ext cx="10830368" cy="481614"/>
          </a:xfrm>
          <a:prstGeom prst="rect">
            <a:avLst/>
          </a:prstGeom>
        </p:spPr>
        <p:txBody>
          <a:bodyPr/>
          <a:lst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r>
              <a:rPr lang="en-GB" dirty="0">
                <a:solidFill>
                  <a:schemeClr val="tx1"/>
                </a:solidFill>
              </a:rPr>
              <a:t>Working group 1 </a:t>
            </a:r>
          </a:p>
          <a:p>
            <a:r>
              <a:rPr lang="en-GB" b="0" dirty="0">
                <a:solidFill>
                  <a:schemeClr val="tx1"/>
                </a:solidFill>
              </a:rPr>
              <a:t>Science translation for policy and practice</a:t>
            </a:r>
          </a:p>
        </p:txBody>
      </p:sp>
      <p:pic>
        <p:nvPicPr>
          <p:cNvPr id="6" name="Imagen 5">
            <a:extLst>
              <a:ext uri="{FF2B5EF4-FFF2-40B4-BE49-F238E27FC236}">
                <a16:creationId xmlns:a16="http://schemas.microsoft.com/office/drawing/2014/main" id="{85E0C9A8-696D-72FB-16DE-F6856244EB92}"/>
              </a:ext>
            </a:extLst>
          </p:cNvPr>
          <p:cNvPicPr>
            <a:picLocks noChangeAspect="1"/>
          </p:cNvPicPr>
          <p:nvPr/>
        </p:nvPicPr>
        <p:blipFill>
          <a:blip r:embed="rId3"/>
          <a:stretch>
            <a:fillRect/>
          </a:stretch>
        </p:blipFill>
        <p:spPr>
          <a:xfrm>
            <a:off x="408045" y="2051623"/>
            <a:ext cx="4231006" cy="1910777"/>
          </a:xfrm>
          <a:prstGeom prst="rect">
            <a:avLst/>
          </a:prstGeom>
        </p:spPr>
      </p:pic>
      <p:sp>
        <p:nvSpPr>
          <p:cNvPr id="10" name="CuadroTexto 9">
            <a:extLst>
              <a:ext uri="{FF2B5EF4-FFF2-40B4-BE49-F238E27FC236}">
                <a16:creationId xmlns:a16="http://schemas.microsoft.com/office/drawing/2014/main" id="{FAD851FC-FB93-60DC-BBA6-27C1F6B36860}"/>
              </a:ext>
            </a:extLst>
          </p:cNvPr>
          <p:cNvSpPr txBox="1"/>
          <p:nvPr/>
        </p:nvSpPr>
        <p:spPr>
          <a:xfrm>
            <a:off x="5191399" y="2756476"/>
            <a:ext cx="6101442" cy="400110"/>
          </a:xfrm>
          <a:prstGeom prst="rect">
            <a:avLst/>
          </a:prstGeom>
          <a:noFill/>
        </p:spPr>
        <p:txBody>
          <a:bodyPr wrap="square">
            <a:spAutoFit/>
          </a:bodyPr>
          <a:lstStyle/>
          <a:p>
            <a:r>
              <a:rPr lang="en-US" sz="2000" dirty="0">
                <a:solidFill>
                  <a:schemeClr val="tx2"/>
                </a:solidFill>
                <a:latin typeface="Arial" panose="020B0604020202020204" pitchFamily="34" charset="0"/>
                <a:cs typeface="Arial" panose="020B0604020202020204" pitchFamily="34" charset="0"/>
              </a:rPr>
              <a:t>Co-led by the MARKOPOLO and ENACT projects.</a:t>
            </a:r>
            <a:endParaRPr lang="es-E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091641"/>
      </p:ext>
    </p:extLst>
  </p:cSld>
  <p:clrMapOvr>
    <a:masterClrMapping/>
  </p:clrMapOvr>
</p:sld>
</file>

<file path=ppt/theme/theme1.xml><?xml version="1.0" encoding="utf-8"?>
<a:theme xmlns:a="http://schemas.openxmlformats.org/drawingml/2006/main" name="EHN Master">
  <a:themeElements>
    <a:clrScheme name="EHN">
      <a:dk1>
        <a:srgbClr val="3A55B4"/>
      </a:dk1>
      <a:lt1>
        <a:srgbClr val="81DE76"/>
      </a:lt1>
      <a:dk2>
        <a:srgbClr val="000000"/>
      </a:dk2>
      <a:lt2>
        <a:srgbClr val="FFFFFF"/>
      </a:lt2>
      <a:accent1>
        <a:srgbClr val="3A55B4"/>
      </a:accent1>
      <a:accent2>
        <a:srgbClr val="CCFF8C"/>
      </a:accent2>
      <a:accent3>
        <a:srgbClr val="6CADDF"/>
      </a:accent3>
      <a:accent4>
        <a:srgbClr val="8CD9FF"/>
      </a:accent4>
      <a:accent5>
        <a:srgbClr val="FFB800"/>
      </a:accent5>
      <a:accent6>
        <a:srgbClr val="6CADDF"/>
      </a:accent6>
      <a:hlink>
        <a:srgbClr val="3A55B4"/>
      </a:hlink>
      <a:folHlink>
        <a:srgbClr val="81DE76"/>
      </a:folHlink>
    </a:clrScheme>
    <a:fontScheme name="MyPa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08B686C929644C9E8321D406164F8A" ma:contentTypeVersion="12" ma:contentTypeDescription="Create a new document." ma:contentTypeScope="" ma:versionID="5d39a64b6ae4200539defdf90ab9c691">
  <xsd:schema xmlns:xsd="http://www.w3.org/2001/XMLSchema" xmlns:xs="http://www.w3.org/2001/XMLSchema" xmlns:p="http://schemas.microsoft.com/office/2006/metadata/properties" xmlns:ns2="46f37284-56db-48b7-8cc0-bfe12b90e953" xmlns:ns3="c51066ff-00b8-48e7-9c75-f4fcdf7b3762" targetNamespace="http://schemas.microsoft.com/office/2006/metadata/properties" ma:root="true" ma:fieldsID="4bc71470ccd0b85c2740bf27bf439d6f" ns2:_="" ns3:_="">
    <xsd:import namespace="46f37284-56db-48b7-8cc0-bfe12b90e953"/>
    <xsd:import namespace="c51066ff-00b8-48e7-9c75-f4fcdf7b37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37284-56db-48b7-8cc0-bfe12b90e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b6fc0cd-01fe-45a4-a6f7-42bcc5426b5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1066ff-00b8-48e7-9c75-f4fcdf7b37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8f2ff7-a389-4227-b905-daf85a12a2c1}" ma:internalName="TaxCatchAll" ma:showField="CatchAllData" ma:web="c51066ff-00b8-48e7-9c75-f4fcdf7b37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51066ff-00b8-48e7-9c75-f4fcdf7b3762" xsi:nil="true"/>
    <lcf76f155ced4ddcb4097134ff3c332f xmlns="46f37284-56db-48b7-8cc0-bfe12b90e9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2.xml><?xml version="1.0" encoding="utf-8"?>
<ds:datastoreItem xmlns:ds="http://schemas.openxmlformats.org/officeDocument/2006/customXml" ds:itemID="{D4C959D5-7D9F-470D-8BFE-9426B35DA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f37284-56db-48b7-8cc0-bfe12b90e953"/>
    <ds:schemaRef ds:uri="c51066ff-00b8-48e7-9c75-f4fcdf7b37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42AFFF-C96F-4C05-9045-3240A5329ECA}">
  <ds:schemaRefs>
    <ds:schemaRef ds:uri="http://purl.org/dc/terms/"/>
    <ds:schemaRef ds:uri="2c6f2425-eb7e-46d9-be3b-5a0d7e742301"/>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5eaca969-dc3c-4004-9efa-364093caf362"/>
    <ds:schemaRef ds:uri="http://www.w3.org/XML/1998/namespace"/>
    <ds:schemaRef ds:uri="http://purl.org/dc/dcmitype/"/>
    <ds:schemaRef ds:uri="c51066ff-00b8-48e7-9c75-f4fcdf7b3762"/>
    <ds:schemaRef ds:uri="46f37284-56db-48b7-8cc0-bfe12b90e953"/>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0</TotalTime>
  <Words>649</Words>
  <Application>Microsoft Office PowerPoint</Application>
  <PresentationFormat>Widescreen</PresentationFormat>
  <Paragraphs>112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Arial</vt:lpstr>
      <vt:lpstr>EHN Master</vt:lpstr>
      <vt:lpstr>Expohealthnet Cluster Decoding pollution, protecting health.</vt:lpstr>
      <vt:lpstr>Origins of the cluster</vt:lpstr>
      <vt:lpstr>Composition</vt:lpstr>
      <vt:lpstr>Exposures</vt:lpstr>
      <vt:lpstr>Health Outcomes</vt:lpstr>
      <vt:lpstr>Biological Endpoints (Biochemical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EHN_PowerPoint_template</dc:title>
  <dc:creator>accelCH</dc:creator>
  <cp:lastModifiedBy>Manosij Ghosh</cp:lastModifiedBy>
  <cp:revision>9</cp:revision>
  <dcterms:created xsi:type="dcterms:W3CDTF">2022-02-02T12:00:59Z</dcterms:created>
  <dcterms:modified xsi:type="dcterms:W3CDTF">2025-09-25T08:31:02Z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0x010100D108B686C929644C9E8321D406164F8A</vt:lpwstr>
  </property>
  <property fmtid="{D5CDD505-2E9C-101B-9397-08002B2CF9AE}" pid="3" name="MediaServiceImageTags">
    <vt:lpwstr/>
  </property>
  <property fmtid="{D5CDD505-2E9C-101B-9397-08002B2CF9AE}" pid="4" name="_dlc_DocIdItemGuid">
    <vt:lpwstr>fae481c9-02a9-4873-aefe-544cc801a3d2</vt:lpwstr>
  </property>
</Properties>
</file>