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66" r:id="rId4"/>
  </p:sldMasterIdLst>
  <p:notesMasterIdLst>
    <p:notesMasterId r:id="rId12"/>
  </p:notesMasterIdLst>
  <p:handoutMasterIdLst>
    <p:handoutMasterId r:id="rId13"/>
  </p:handoutMasterIdLst>
  <p:sldIdLst>
    <p:sldId id="273" r:id="rId5"/>
    <p:sldId id="261" r:id="rId6"/>
    <p:sldId id="272" r:id="rId7"/>
    <p:sldId id="265" r:id="rId8"/>
    <p:sldId id="266" r:id="rId9"/>
    <p:sldId id="267" r:id="rId10"/>
    <p:sldId id="26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FC99"/>
    <a:srgbClr val="8D46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C89EF96-8CEA-46FF-86C4-4CE0E760980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94" autoAdjust="0"/>
    <p:restoredTop sz="94660"/>
  </p:normalViewPr>
  <p:slideViewPr>
    <p:cSldViewPr snapToGrid="0">
      <p:cViewPr varScale="1">
        <p:scale>
          <a:sx n="91" d="100"/>
          <a:sy n="91" d="100"/>
        </p:scale>
        <p:origin x="680" y="4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4FA9168-1AA0-4330-93C8-8A2BC786DAA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112D8426-202C-4385-BEF1-8D0C15BC743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CF91F5F-CE2D-4C59-9BE8-D5C9660BC83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82E420-31C0-4FAB-9C47-370244A3A0D7}" type="slidenum">
              <a:rPr lang="en-US" smtClean="0"/>
              <a:t>‹Nº›</a:t>
            </a:fld>
            <a:endParaRPr lang="en-US"/>
          </a:p>
        </p:txBody>
      </p:sp>
    </p:spTree>
    <p:extLst>
      <p:ext uri="{BB962C8B-B14F-4D97-AF65-F5344CB8AC3E}">
        <p14:creationId xmlns:p14="http://schemas.microsoft.com/office/powerpoint/2010/main" val="9953939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EAA7A3-4278-43C6-8774-F62FA0274339}" type="datetimeFigureOut">
              <a:rPr lang="en-US" smtClean="0"/>
              <a:t>9/17/2025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BDF500-FE05-4D50-AB42-37EDEB80A66C}" type="slidenum">
              <a:rPr lang="en-US" smtClean="0"/>
              <a:t>‹Nº›</a:t>
            </a:fld>
            <a:endParaRPr lang="en-US"/>
          </a:p>
        </p:txBody>
      </p:sp>
    </p:spTree>
    <p:extLst>
      <p:ext uri="{BB962C8B-B14F-4D97-AF65-F5344CB8AC3E}">
        <p14:creationId xmlns:p14="http://schemas.microsoft.com/office/powerpoint/2010/main" val="2934920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0C9026-9F98-38A1-C151-51FC388342B0}"/>
              </a:ext>
            </a:extLst>
          </p:cNvPr>
          <p:cNvSpPr/>
          <p:nvPr userDrawn="1"/>
        </p:nvSpPr>
        <p:spPr>
          <a:xfrm flipV="1">
            <a:off x="0" y="6153331"/>
            <a:ext cx="12192000" cy="70794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701269" y="1953806"/>
            <a:ext cx="10415909" cy="1973223"/>
          </a:xfrm>
        </p:spPr>
        <p:txBody>
          <a:bodyPr lIns="0" rIns="0" anchor="t">
            <a:normAutofit/>
          </a:bodyPr>
          <a:lstStyle>
            <a:lvl1pPr algn="l">
              <a:defRPr sz="4000" b="1">
                <a:solidFill>
                  <a:schemeClr val="tx1"/>
                </a:solidFill>
              </a:defRPr>
            </a:lvl1pPr>
          </a:lstStyle>
          <a:p>
            <a:pPr lvl="0">
              <a:defRPr/>
            </a:pPr>
            <a:r>
              <a:rPr lang="en-US" dirty="0"/>
              <a:t>Click to edit Master text styles</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701269" y="4048692"/>
            <a:ext cx="10415909" cy="1691569"/>
          </a:xfrm>
        </p:spPr>
        <p:txBody>
          <a:bodyPr lIns="0" rIns="0">
            <a:normAutofit/>
          </a:bodyPr>
          <a:lstStyle>
            <a:lvl1pPr marL="0" indent="0" algn="l">
              <a:buNone/>
              <a:defRPr sz="32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Lorem Ipsum Dolor</a:t>
            </a:r>
          </a:p>
        </p:txBody>
      </p:sp>
      <p:grpSp>
        <p:nvGrpSpPr>
          <p:cNvPr id="10" name="Group 9">
            <a:extLst>
              <a:ext uri="{FF2B5EF4-FFF2-40B4-BE49-F238E27FC236}">
                <a16:creationId xmlns:a16="http://schemas.microsoft.com/office/drawing/2014/main" id="{1E299837-3BE5-3B43-4E7F-51A2110EC5EA}"/>
              </a:ext>
            </a:extLst>
          </p:cNvPr>
          <p:cNvGrpSpPr/>
          <p:nvPr userDrawn="1"/>
        </p:nvGrpSpPr>
        <p:grpSpPr>
          <a:xfrm>
            <a:off x="701269" y="6229707"/>
            <a:ext cx="8878160" cy="564712"/>
            <a:chOff x="701269" y="6172557"/>
            <a:chExt cx="8878160" cy="564712"/>
          </a:xfrm>
        </p:grpSpPr>
        <p:sp>
          <p:nvSpPr>
            <p:cNvPr id="5" name="TextBox 4">
              <a:extLst>
                <a:ext uri="{FF2B5EF4-FFF2-40B4-BE49-F238E27FC236}">
                  <a16:creationId xmlns:a16="http://schemas.microsoft.com/office/drawing/2014/main" id="{F488B961-3AA9-CDFD-4F96-4A30BB4935BA}"/>
                </a:ext>
              </a:extLst>
            </p:cNvPr>
            <p:cNvSpPr txBox="1"/>
            <p:nvPr userDrawn="1"/>
          </p:nvSpPr>
          <p:spPr>
            <a:xfrm>
              <a:off x="1356050" y="6265485"/>
              <a:ext cx="8223379" cy="369332"/>
            </a:xfrm>
            <a:prstGeom prst="rect">
              <a:avLst/>
            </a:prstGeom>
            <a:noFill/>
          </p:spPr>
          <p:txBody>
            <a:bodyPr wrap="square" rtlCol="0">
              <a:spAutoFit/>
            </a:bodyPr>
            <a:lstStyle/>
            <a:p>
              <a:pPr algn="just">
                <a:spcBef>
                  <a:spcPts val="300"/>
                </a:spcBef>
                <a:spcAft>
                  <a:spcPts val="300"/>
                </a:spcAft>
              </a:pPr>
              <a:r>
                <a:rPr lang="en-GB" sz="900" dirty="0">
                  <a:solidFill>
                    <a:srgbClr val="000000"/>
                  </a:solidFill>
                  <a:effectLst/>
                  <a:latin typeface="Arial" panose="020B0604020202020204" pitchFamily="34" charset="0"/>
                  <a:ea typeface="Calibri" panose="020F0502020204030204" pitchFamily="34" charset="0"/>
                </a:rPr>
                <a:t>Funded by the European Union. Views and opinions expressed are however those of the author(s) only and do not necessarily reflect those of the European Union or the European Health and Digital Executive Agency (</a:t>
              </a:r>
              <a:r>
                <a:rPr lang="en-GB" sz="900" dirty="0" err="1">
                  <a:solidFill>
                    <a:srgbClr val="000000"/>
                  </a:solidFill>
                  <a:effectLst/>
                  <a:latin typeface="Arial" panose="020B0604020202020204" pitchFamily="34" charset="0"/>
                  <a:ea typeface="Calibri" panose="020F0502020204030204" pitchFamily="34" charset="0"/>
                </a:rPr>
                <a:t>HaDEA</a:t>
              </a:r>
              <a:r>
                <a:rPr lang="en-GB" sz="900" dirty="0">
                  <a:solidFill>
                    <a:srgbClr val="000000"/>
                  </a:solidFill>
                  <a:effectLst/>
                  <a:latin typeface="Arial" panose="020B0604020202020204" pitchFamily="34" charset="0"/>
                  <a:ea typeface="Calibri" panose="020F0502020204030204" pitchFamily="34" charset="0"/>
                </a:rPr>
                <a:t>). Neither the European Union nor the granting authority can be held responsible for them.</a:t>
              </a:r>
            </a:p>
          </p:txBody>
        </p:sp>
        <p:pic>
          <p:nvPicPr>
            <p:cNvPr id="7" name="Picture 6">
              <a:extLst>
                <a:ext uri="{FF2B5EF4-FFF2-40B4-BE49-F238E27FC236}">
                  <a16:creationId xmlns:a16="http://schemas.microsoft.com/office/drawing/2014/main" id="{996F6BEF-D13F-9DDE-1147-20B8BE0718B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01269" y="6172557"/>
              <a:ext cx="557201" cy="564712"/>
            </a:xfrm>
            <a:prstGeom prst="rect">
              <a:avLst/>
            </a:prstGeom>
            <a:noFill/>
            <a:ln>
              <a:noFill/>
            </a:ln>
          </p:spPr>
        </p:pic>
      </p:grpSp>
      <p:sp>
        <p:nvSpPr>
          <p:cNvPr id="12" name="Rectangle 11">
            <a:extLst>
              <a:ext uri="{FF2B5EF4-FFF2-40B4-BE49-F238E27FC236}">
                <a16:creationId xmlns:a16="http://schemas.microsoft.com/office/drawing/2014/main" id="{9F287B39-72C6-9454-3E02-36B1E1A38B43}"/>
              </a:ext>
            </a:extLst>
          </p:cNvPr>
          <p:cNvSpPr/>
          <p:nvPr userDrawn="1"/>
        </p:nvSpPr>
        <p:spPr>
          <a:xfrm>
            <a:off x="0" y="6113948"/>
            <a:ext cx="12192000" cy="4890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3964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D68BE6F-F4EB-C8E2-192C-A24A57949E2E}"/>
              </a:ext>
            </a:extLst>
          </p:cNvPr>
          <p:cNvSpPr/>
          <p:nvPr userDrawn="1"/>
        </p:nvSpPr>
        <p:spPr>
          <a:xfrm flipV="1">
            <a:off x="0" y="6460078"/>
            <a:ext cx="12192000" cy="40716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9" name="Rectangle 8">
            <a:extLst>
              <a:ext uri="{FF2B5EF4-FFF2-40B4-BE49-F238E27FC236}">
                <a16:creationId xmlns:a16="http://schemas.microsoft.com/office/drawing/2014/main" id="{2D507A90-9BE8-CD56-DC84-64CEAF39334D}"/>
              </a:ext>
            </a:extLst>
          </p:cNvPr>
          <p:cNvSpPr/>
          <p:nvPr userDrawn="1"/>
        </p:nvSpPr>
        <p:spPr>
          <a:xfrm>
            <a:off x="0" y="6420695"/>
            <a:ext cx="12192000" cy="457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614873" y="773460"/>
            <a:ext cx="10830368" cy="481614"/>
          </a:xfrm>
        </p:spPr>
        <p:txBody>
          <a:bodyPr lIns="0" tIns="0" rIns="0" bIns="0">
            <a:normAutofit/>
          </a:bodyPr>
          <a:lstStyle>
            <a:lvl1pPr>
              <a:defRPr sz="3200">
                <a:solidFill>
                  <a:schemeClr val="tx1"/>
                </a:solidFill>
              </a:defRPr>
            </a:lvl1pPr>
          </a:lstStyle>
          <a:p>
            <a:r>
              <a:rPr lang="en-US" dirty="0"/>
              <a:t>CONTENT SLIDE</a:t>
            </a:r>
          </a:p>
        </p:txBody>
      </p:sp>
      <p:sp>
        <p:nvSpPr>
          <p:cNvPr id="3" name="Content Placeholder 2">
            <a:extLst>
              <a:ext uri="{FF2B5EF4-FFF2-40B4-BE49-F238E27FC236}">
                <a16:creationId xmlns:a16="http://schemas.microsoft.com/office/drawing/2014/main" id="{CA18B931-E896-4471-A71A-819D3B682920}"/>
              </a:ext>
            </a:extLst>
          </p:cNvPr>
          <p:cNvSpPr>
            <a:spLocks noGrp="1"/>
          </p:cNvSpPr>
          <p:nvPr>
            <p:ph idx="1"/>
          </p:nvPr>
        </p:nvSpPr>
        <p:spPr>
          <a:xfrm>
            <a:off x="614873" y="1967023"/>
            <a:ext cx="10830368" cy="4117517"/>
          </a:xfrm>
        </p:spPr>
        <p:txBody>
          <a:bodyPr lIns="0" tIns="0" rIns="0" bIns="0">
            <a:normAutofit/>
          </a:bodyPr>
          <a:lstStyle>
            <a:lvl1pPr marL="0" indent="0">
              <a:lnSpc>
                <a:spcPct val="100000"/>
              </a:lnSpc>
              <a:spcBef>
                <a:spcPts val="600"/>
              </a:spcBef>
              <a:buNone/>
              <a:defRPr sz="2000" i="0">
                <a:solidFill>
                  <a:schemeClr val="tx2"/>
                </a:solidFill>
              </a:defRPr>
            </a:lvl1pPr>
            <a:lvl2pPr marL="457200" indent="0">
              <a:buNone/>
              <a:defRPr sz="1800" i="1">
                <a:solidFill>
                  <a:schemeClr val="tx1">
                    <a:lumMod val="75000"/>
                    <a:lumOff val="25000"/>
                  </a:schemeClr>
                </a:solidFill>
              </a:defRPr>
            </a:lvl2pPr>
            <a:lvl3pPr marL="914400" indent="0">
              <a:buNone/>
              <a:defRPr sz="1600" i="1">
                <a:solidFill>
                  <a:schemeClr val="tx1">
                    <a:lumMod val="75000"/>
                    <a:lumOff val="25000"/>
                  </a:schemeClr>
                </a:solidFill>
              </a:defRPr>
            </a:lvl3pPr>
            <a:lvl4pPr marL="1371600" indent="0">
              <a:buNone/>
              <a:defRPr sz="1400" i="1">
                <a:solidFill>
                  <a:schemeClr val="tx1">
                    <a:lumMod val="75000"/>
                    <a:lumOff val="25000"/>
                  </a:schemeClr>
                </a:solidFill>
              </a:defRPr>
            </a:lvl4pPr>
            <a:lvl5pPr marL="1828800" indent="0">
              <a:buNone/>
              <a:defRPr sz="1400" i="1">
                <a:solidFill>
                  <a:schemeClr val="tx1">
                    <a:lumMod val="75000"/>
                    <a:lumOff val="25000"/>
                  </a:schemeClr>
                </a:solidFill>
              </a:defRPr>
            </a:lvl5pPr>
          </a:lstStyle>
          <a:p>
            <a:pPr lvl="0"/>
            <a:r>
              <a:rPr lang="en-US" dirty="0"/>
              <a:t>Click to edit Master text styles</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a:xfrm>
            <a:off x="8849751" y="6560496"/>
            <a:ext cx="2595490" cy="274324"/>
          </a:xfrm>
          <a:prstGeom prst="rect">
            <a:avLst/>
          </a:prstGeom>
        </p:spPr>
        <p:txBody>
          <a:bodyPr/>
          <a:lstStyle>
            <a:lvl1pPr algn="r">
              <a:defRPr sz="1100" b="0">
                <a:solidFill>
                  <a:schemeClr val="tx1"/>
                </a:solidFill>
                <a:latin typeface="Arial" panose="020B0604020202020204" pitchFamily="34" charset="0"/>
                <a:cs typeface="Arial" panose="020B0604020202020204" pitchFamily="34" charset="0"/>
              </a:defRPr>
            </a:lvl1pPr>
          </a:lstStyle>
          <a:p>
            <a:fld id="{FD56064D-2103-4EB8-B936-28D9B50A58DD}" type="slidenum">
              <a:rPr lang="en-US" smtClean="0"/>
              <a:pPr/>
              <a:t>‹Nº›</a:t>
            </a:fld>
            <a:endParaRPr lang="en-US" dirty="0"/>
          </a:p>
        </p:txBody>
      </p:sp>
      <p:pic>
        <p:nvPicPr>
          <p:cNvPr id="7" name="Picture 6" descr="A blue text on a black background&#10;&#10;AI-generated content may be incorrect.">
            <a:extLst>
              <a:ext uri="{FF2B5EF4-FFF2-40B4-BE49-F238E27FC236}">
                <a16:creationId xmlns:a16="http://schemas.microsoft.com/office/drawing/2014/main" id="{FF1542F0-5E85-31E7-DBA9-2EE1B731AE35}"/>
              </a:ext>
            </a:extLst>
          </p:cNvPr>
          <p:cNvPicPr>
            <a:picLocks noChangeAspect="1"/>
          </p:cNvPicPr>
          <p:nvPr userDrawn="1"/>
        </p:nvPicPr>
        <p:blipFill>
          <a:blip r:embed="rId2"/>
          <a:stretch>
            <a:fillRect/>
          </a:stretch>
        </p:blipFill>
        <p:spPr>
          <a:xfrm>
            <a:off x="8929368" y="176679"/>
            <a:ext cx="2515873" cy="481614"/>
          </a:xfrm>
          <a:prstGeom prst="rect">
            <a:avLst/>
          </a:prstGeom>
        </p:spPr>
      </p:pic>
    </p:spTree>
    <p:extLst>
      <p:ext uri="{BB962C8B-B14F-4D97-AF65-F5344CB8AC3E}">
        <p14:creationId xmlns:p14="http://schemas.microsoft.com/office/powerpoint/2010/main" val="4253675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6BD4368-EE1F-2449-8809-75311F8D38E1}"/>
              </a:ext>
            </a:extLst>
          </p:cNvPr>
          <p:cNvSpPr/>
          <p:nvPr userDrawn="1"/>
        </p:nvSpPr>
        <p:spPr>
          <a:xfrm flipV="1">
            <a:off x="0" y="6460078"/>
            <a:ext cx="12192000" cy="40716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4" name="Rectangle 3">
            <a:extLst>
              <a:ext uri="{FF2B5EF4-FFF2-40B4-BE49-F238E27FC236}">
                <a16:creationId xmlns:a16="http://schemas.microsoft.com/office/drawing/2014/main" id="{18541A7D-D626-FB76-9F9D-C2BA2917278B}"/>
              </a:ext>
            </a:extLst>
          </p:cNvPr>
          <p:cNvSpPr/>
          <p:nvPr userDrawn="1"/>
        </p:nvSpPr>
        <p:spPr>
          <a:xfrm>
            <a:off x="0" y="6420695"/>
            <a:ext cx="12192000" cy="457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A18B931-E896-4471-A71A-819D3B682920}"/>
              </a:ext>
            </a:extLst>
          </p:cNvPr>
          <p:cNvSpPr>
            <a:spLocks noGrp="1"/>
          </p:cNvSpPr>
          <p:nvPr>
            <p:ph idx="1"/>
          </p:nvPr>
        </p:nvSpPr>
        <p:spPr>
          <a:xfrm>
            <a:off x="614873" y="1967023"/>
            <a:ext cx="10830368" cy="4117517"/>
          </a:xfrm>
        </p:spPr>
        <p:txBody>
          <a:bodyPr lIns="0" tIns="0" rIns="0" bIns="0">
            <a:normAutofit/>
          </a:bodyPr>
          <a:lstStyle>
            <a:lvl1pPr marL="0" indent="0">
              <a:lnSpc>
                <a:spcPct val="100000"/>
              </a:lnSpc>
              <a:spcBef>
                <a:spcPts val="600"/>
              </a:spcBef>
              <a:buNone/>
              <a:defRPr sz="2000" i="0">
                <a:solidFill>
                  <a:schemeClr val="tx2"/>
                </a:solidFill>
              </a:defRPr>
            </a:lvl1pPr>
            <a:lvl2pPr marL="457200" indent="0">
              <a:buNone/>
              <a:defRPr sz="1800" i="1">
                <a:solidFill>
                  <a:schemeClr val="tx1">
                    <a:lumMod val="75000"/>
                    <a:lumOff val="25000"/>
                  </a:schemeClr>
                </a:solidFill>
              </a:defRPr>
            </a:lvl2pPr>
            <a:lvl3pPr marL="914400" indent="0">
              <a:buNone/>
              <a:defRPr sz="1600" i="1">
                <a:solidFill>
                  <a:schemeClr val="tx1">
                    <a:lumMod val="75000"/>
                    <a:lumOff val="25000"/>
                  </a:schemeClr>
                </a:solidFill>
              </a:defRPr>
            </a:lvl3pPr>
            <a:lvl4pPr marL="1371600" indent="0">
              <a:buNone/>
              <a:defRPr sz="1400" i="1">
                <a:solidFill>
                  <a:schemeClr val="tx1">
                    <a:lumMod val="75000"/>
                    <a:lumOff val="25000"/>
                  </a:schemeClr>
                </a:solidFill>
              </a:defRPr>
            </a:lvl4pPr>
            <a:lvl5pPr marL="1828800" indent="0">
              <a:buNone/>
              <a:defRPr sz="1400" i="1">
                <a:solidFill>
                  <a:schemeClr val="tx1">
                    <a:lumMod val="75000"/>
                    <a:lumOff val="25000"/>
                  </a:schemeClr>
                </a:solidFill>
              </a:defRPr>
            </a:lvl5pPr>
          </a:lstStyle>
          <a:p>
            <a:pPr lvl="0"/>
            <a:r>
              <a:rPr lang="en-US" dirty="0"/>
              <a:t>Click to edit Master text styles</a:t>
            </a:r>
          </a:p>
        </p:txBody>
      </p:sp>
      <p:sp>
        <p:nvSpPr>
          <p:cNvPr id="7" name="Slide Number Placeholder 5">
            <a:extLst>
              <a:ext uri="{FF2B5EF4-FFF2-40B4-BE49-F238E27FC236}">
                <a16:creationId xmlns:a16="http://schemas.microsoft.com/office/drawing/2014/main" id="{8B7606D2-22C6-9703-F990-237AB7021EF6}"/>
              </a:ext>
            </a:extLst>
          </p:cNvPr>
          <p:cNvSpPr>
            <a:spLocks noGrp="1"/>
          </p:cNvSpPr>
          <p:nvPr>
            <p:ph type="sldNum" sz="quarter" idx="12"/>
          </p:nvPr>
        </p:nvSpPr>
        <p:spPr>
          <a:xfrm>
            <a:off x="8849751" y="6560496"/>
            <a:ext cx="2595490" cy="274324"/>
          </a:xfrm>
          <a:prstGeom prst="rect">
            <a:avLst/>
          </a:prstGeom>
        </p:spPr>
        <p:txBody>
          <a:bodyPr/>
          <a:lstStyle>
            <a:lvl1pPr algn="r">
              <a:defRPr sz="1100" b="0">
                <a:solidFill>
                  <a:schemeClr val="tx1"/>
                </a:solidFill>
                <a:latin typeface="Arial" panose="020B0604020202020204" pitchFamily="34" charset="0"/>
                <a:cs typeface="Arial" panose="020B0604020202020204" pitchFamily="34" charset="0"/>
              </a:defRPr>
            </a:lvl1pPr>
          </a:lstStyle>
          <a:p>
            <a:fld id="{FD56064D-2103-4EB8-B936-28D9B50A58DD}" type="slidenum">
              <a:rPr lang="en-US" smtClean="0"/>
              <a:pPr/>
              <a:t>‹Nº›</a:t>
            </a:fld>
            <a:endParaRPr lang="en-US" dirty="0"/>
          </a:p>
        </p:txBody>
      </p:sp>
      <p:sp>
        <p:nvSpPr>
          <p:cNvPr id="12" name="Text Placeholder 4">
            <a:extLst>
              <a:ext uri="{FF2B5EF4-FFF2-40B4-BE49-F238E27FC236}">
                <a16:creationId xmlns:a16="http://schemas.microsoft.com/office/drawing/2014/main" id="{BF8A32ED-775E-794C-6235-558F8089CEFC}"/>
              </a:ext>
            </a:extLst>
          </p:cNvPr>
          <p:cNvSpPr>
            <a:spLocks noGrp="1"/>
          </p:cNvSpPr>
          <p:nvPr>
            <p:ph type="body" sz="quarter" idx="13" hasCustomPrompt="1"/>
          </p:nvPr>
        </p:nvSpPr>
        <p:spPr>
          <a:xfrm>
            <a:off x="610337" y="1270581"/>
            <a:ext cx="10830367" cy="476250"/>
          </a:xfrm>
        </p:spPr>
        <p:txBody>
          <a:bodyPr>
            <a:noAutofit/>
          </a:bodyPr>
          <a:lstStyle>
            <a:lvl1pPr marL="0" indent="0">
              <a:buNone/>
              <a:defRPr sz="2800">
                <a:solidFill>
                  <a:schemeClr val="tx1"/>
                </a:solidFill>
              </a:defRPr>
            </a:lvl1pPr>
          </a:lstStyle>
          <a:p>
            <a:pPr lvl="0"/>
            <a:r>
              <a:rPr lang="en-GB" dirty="0"/>
              <a:t>Subtitle</a:t>
            </a:r>
          </a:p>
        </p:txBody>
      </p:sp>
      <p:sp>
        <p:nvSpPr>
          <p:cNvPr id="13" name="Title 1">
            <a:extLst>
              <a:ext uri="{FF2B5EF4-FFF2-40B4-BE49-F238E27FC236}">
                <a16:creationId xmlns:a16="http://schemas.microsoft.com/office/drawing/2014/main" id="{B1F56678-5A94-EEE2-1366-210980140D59}"/>
              </a:ext>
            </a:extLst>
          </p:cNvPr>
          <p:cNvSpPr>
            <a:spLocks noGrp="1"/>
          </p:cNvSpPr>
          <p:nvPr>
            <p:ph type="title" hasCustomPrompt="1"/>
          </p:nvPr>
        </p:nvSpPr>
        <p:spPr>
          <a:xfrm>
            <a:off x="614873" y="773460"/>
            <a:ext cx="10830368" cy="481614"/>
          </a:xfrm>
        </p:spPr>
        <p:txBody>
          <a:bodyPr lIns="0" tIns="0" rIns="0" bIns="0">
            <a:normAutofit/>
          </a:bodyPr>
          <a:lstStyle>
            <a:lvl1pPr>
              <a:defRPr sz="3200">
                <a:solidFill>
                  <a:schemeClr val="tx1"/>
                </a:solidFill>
              </a:defRPr>
            </a:lvl1pPr>
          </a:lstStyle>
          <a:p>
            <a:r>
              <a:rPr lang="en-US" dirty="0"/>
              <a:t>CONTENT SLIDE</a:t>
            </a:r>
          </a:p>
        </p:txBody>
      </p:sp>
      <p:pic>
        <p:nvPicPr>
          <p:cNvPr id="5" name="Picture 4" descr="A blue text on a black background&#10;&#10;AI-generated content may be incorrect.">
            <a:extLst>
              <a:ext uri="{FF2B5EF4-FFF2-40B4-BE49-F238E27FC236}">
                <a16:creationId xmlns:a16="http://schemas.microsoft.com/office/drawing/2014/main" id="{3F08F9E5-0D6A-6886-CFE4-850E93E9C8D7}"/>
              </a:ext>
            </a:extLst>
          </p:cNvPr>
          <p:cNvPicPr>
            <a:picLocks noChangeAspect="1"/>
          </p:cNvPicPr>
          <p:nvPr userDrawn="1"/>
        </p:nvPicPr>
        <p:blipFill>
          <a:blip r:embed="rId2"/>
          <a:stretch>
            <a:fillRect/>
          </a:stretch>
        </p:blipFill>
        <p:spPr>
          <a:xfrm>
            <a:off x="8929368" y="176679"/>
            <a:ext cx="2515873" cy="481614"/>
          </a:xfrm>
          <a:prstGeom prst="rect">
            <a:avLst/>
          </a:prstGeom>
        </p:spPr>
      </p:pic>
    </p:spTree>
    <p:extLst>
      <p:ext uri="{BB962C8B-B14F-4D97-AF65-F5344CB8AC3E}">
        <p14:creationId xmlns:p14="http://schemas.microsoft.com/office/powerpoint/2010/main" val="1605445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61A5B56-B0F7-6850-C07F-439563A89ACD}"/>
              </a:ext>
            </a:extLst>
          </p:cNvPr>
          <p:cNvSpPr/>
          <p:nvPr userDrawn="1"/>
        </p:nvSpPr>
        <p:spPr>
          <a:xfrm flipV="1">
            <a:off x="0" y="6460078"/>
            <a:ext cx="12192000" cy="40716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1" name="Rectangle 10">
            <a:extLst>
              <a:ext uri="{FF2B5EF4-FFF2-40B4-BE49-F238E27FC236}">
                <a16:creationId xmlns:a16="http://schemas.microsoft.com/office/drawing/2014/main" id="{FE5F1D4A-0BC7-F6AA-1663-4A5BF11C2C9C}"/>
              </a:ext>
            </a:extLst>
          </p:cNvPr>
          <p:cNvSpPr/>
          <p:nvPr userDrawn="1"/>
        </p:nvSpPr>
        <p:spPr>
          <a:xfrm>
            <a:off x="0" y="6420695"/>
            <a:ext cx="12192000" cy="457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5">
            <a:extLst>
              <a:ext uri="{FF2B5EF4-FFF2-40B4-BE49-F238E27FC236}">
                <a16:creationId xmlns:a16="http://schemas.microsoft.com/office/drawing/2014/main" id="{8B7606D2-22C6-9703-F990-237AB7021EF6}"/>
              </a:ext>
            </a:extLst>
          </p:cNvPr>
          <p:cNvSpPr>
            <a:spLocks noGrp="1"/>
          </p:cNvSpPr>
          <p:nvPr>
            <p:ph type="sldNum" sz="quarter" idx="12"/>
          </p:nvPr>
        </p:nvSpPr>
        <p:spPr>
          <a:xfrm>
            <a:off x="8849751" y="6560496"/>
            <a:ext cx="2595490" cy="274324"/>
          </a:xfrm>
          <a:prstGeom prst="rect">
            <a:avLst/>
          </a:prstGeom>
        </p:spPr>
        <p:txBody>
          <a:bodyPr/>
          <a:lstStyle>
            <a:lvl1pPr algn="r">
              <a:defRPr sz="1100" b="0">
                <a:solidFill>
                  <a:schemeClr val="tx1"/>
                </a:solidFill>
                <a:latin typeface="Arial" panose="020B0604020202020204" pitchFamily="34" charset="0"/>
                <a:cs typeface="Arial" panose="020B0604020202020204" pitchFamily="34" charset="0"/>
              </a:defRPr>
            </a:lvl1pPr>
          </a:lstStyle>
          <a:p>
            <a:fld id="{FD56064D-2103-4EB8-B936-28D9B50A58DD}" type="slidenum">
              <a:rPr lang="en-US" smtClean="0"/>
              <a:pPr/>
              <a:t>‹Nº›</a:t>
            </a:fld>
            <a:endParaRPr lang="en-US" dirty="0"/>
          </a:p>
        </p:txBody>
      </p:sp>
      <p:sp>
        <p:nvSpPr>
          <p:cNvPr id="12" name="Text Placeholder 4">
            <a:extLst>
              <a:ext uri="{FF2B5EF4-FFF2-40B4-BE49-F238E27FC236}">
                <a16:creationId xmlns:a16="http://schemas.microsoft.com/office/drawing/2014/main" id="{BF8A32ED-775E-794C-6235-558F8089CEFC}"/>
              </a:ext>
            </a:extLst>
          </p:cNvPr>
          <p:cNvSpPr>
            <a:spLocks noGrp="1"/>
          </p:cNvSpPr>
          <p:nvPr>
            <p:ph type="body" sz="quarter" idx="13" hasCustomPrompt="1"/>
          </p:nvPr>
        </p:nvSpPr>
        <p:spPr>
          <a:xfrm>
            <a:off x="610337" y="1270581"/>
            <a:ext cx="10830368" cy="476250"/>
          </a:xfrm>
        </p:spPr>
        <p:txBody>
          <a:bodyPr>
            <a:noAutofit/>
          </a:bodyPr>
          <a:lstStyle>
            <a:lvl1pPr marL="0" indent="0">
              <a:buNone/>
              <a:defRPr sz="2800">
                <a:solidFill>
                  <a:schemeClr val="tx1"/>
                </a:solidFill>
              </a:defRPr>
            </a:lvl1pPr>
          </a:lstStyle>
          <a:p>
            <a:pPr lvl="0"/>
            <a:r>
              <a:rPr lang="en-GB" dirty="0"/>
              <a:t>Subtitle</a:t>
            </a:r>
          </a:p>
        </p:txBody>
      </p:sp>
      <p:sp>
        <p:nvSpPr>
          <p:cNvPr id="13" name="Title 1">
            <a:extLst>
              <a:ext uri="{FF2B5EF4-FFF2-40B4-BE49-F238E27FC236}">
                <a16:creationId xmlns:a16="http://schemas.microsoft.com/office/drawing/2014/main" id="{B1F56678-5A94-EEE2-1366-210980140D59}"/>
              </a:ext>
            </a:extLst>
          </p:cNvPr>
          <p:cNvSpPr>
            <a:spLocks noGrp="1"/>
          </p:cNvSpPr>
          <p:nvPr>
            <p:ph type="title" hasCustomPrompt="1"/>
          </p:nvPr>
        </p:nvSpPr>
        <p:spPr>
          <a:xfrm>
            <a:off x="614873" y="773460"/>
            <a:ext cx="10830368" cy="481614"/>
          </a:xfrm>
        </p:spPr>
        <p:txBody>
          <a:bodyPr lIns="0" tIns="0" rIns="0" bIns="0">
            <a:normAutofit/>
          </a:bodyPr>
          <a:lstStyle>
            <a:lvl1pPr>
              <a:defRPr sz="3200">
                <a:solidFill>
                  <a:schemeClr val="tx1"/>
                </a:solidFill>
              </a:defRPr>
            </a:lvl1pPr>
          </a:lstStyle>
          <a:p>
            <a:r>
              <a:rPr lang="en-US" dirty="0"/>
              <a:t>CONTENT SLIDE</a:t>
            </a:r>
          </a:p>
        </p:txBody>
      </p:sp>
      <p:sp>
        <p:nvSpPr>
          <p:cNvPr id="2" name="Text Placeholder 5">
            <a:extLst>
              <a:ext uri="{FF2B5EF4-FFF2-40B4-BE49-F238E27FC236}">
                <a16:creationId xmlns:a16="http://schemas.microsoft.com/office/drawing/2014/main" id="{41073347-0CE4-82C8-7F8B-891F0ACC6BEE}"/>
              </a:ext>
            </a:extLst>
          </p:cNvPr>
          <p:cNvSpPr>
            <a:spLocks noGrp="1"/>
          </p:cNvSpPr>
          <p:nvPr>
            <p:ph type="body" sz="quarter" idx="11" hasCustomPrompt="1"/>
          </p:nvPr>
        </p:nvSpPr>
        <p:spPr>
          <a:xfrm>
            <a:off x="614363" y="1796879"/>
            <a:ext cx="5481637" cy="4518197"/>
          </a:xfrm>
        </p:spPr>
        <p:txBody>
          <a:bodyPr>
            <a:normAutofit/>
          </a:bodyPr>
          <a:lstStyle>
            <a:lvl1pPr>
              <a:defRPr sz="2000"/>
            </a:lvl1pPr>
            <a:lvl2pPr>
              <a:defRPr sz="1800"/>
            </a:lvl2pPr>
          </a:lstStyle>
          <a:p>
            <a:pPr lvl="0"/>
            <a:r>
              <a:rPr lang="en-US" dirty="0"/>
              <a:t>First level text</a:t>
            </a:r>
          </a:p>
          <a:p>
            <a:pPr lvl="1"/>
            <a:r>
              <a:rPr lang="en-US" dirty="0"/>
              <a:t>Second level text</a:t>
            </a:r>
          </a:p>
        </p:txBody>
      </p:sp>
      <p:sp>
        <p:nvSpPr>
          <p:cNvPr id="4" name="SmartArt Placeholder 3">
            <a:extLst>
              <a:ext uri="{FF2B5EF4-FFF2-40B4-BE49-F238E27FC236}">
                <a16:creationId xmlns:a16="http://schemas.microsoft.com/office/drawing/2014/main" id="{397A92AE-4DB8-5433-138E-55818838F6DC}"/>
              </a:ext>
            </a:extLst>
          </p:cNvPr>
          <p:cNvSpPr>
            <a:spLocks noGrp="1"/>
          </p:cNvSpPr>
          <p:nvPr>
            <p:ph type="dgm" sz="quarter" idx="10" hasCustomPrompt="1"/>
          </p:nvPr>
        </p:nvSpPr>
        <p:spPr>
          <a:xfrm>
            <a:off x="6189664" y="2355693"/>
            <a:ext cx="5402261" cy="3959383"/>
          </a:xfrm>
        </p:spPr>
        <p:txBody>
          <a:bodyPr>
            <a:normAutofit/>
          </a:bodyPr>
          <a:lstStyle>
            <a:lvl1pPr>
              <a:defRPr sz="1800"/>
            </a:lvl1pPr>
          </a:lstStyle>
          <a:p>
            <a:r>
              <a:rPr lang="en-GB" dirty="0"/>
              <a:t>Graphic</a:t>
            </a:r>
          </a:p>
        </p:txBody>
      </p:sp>
      <p:sp>
        <p:nvSpPr>
          <p:cNvPr id="6" name="Content Placeholder 5">
            <a:extLst>
              <a:ext uri="{FF2B5EF4-FFF2-40B4-BE49-F238E27FC236}">
                <a16:creationId xmlns:a16="http://schemas.microsoft.com/office/drawing/2014/main" id="{8C2B93EB-87F5-E003-0B1C-A7A8898F0067}"/>
              </a:ext>
            </a:extLst>
          </p:cNvPr>
          <p:cNvSpPr>
            <a:spLocks noGrp="1"/>
          </p:cNvSpPr>
          <p:nvPr>
            <p:ph sz="quarter" idx="14" hasCustomPrompt="1"/>
          </p:nvPr>
        </p:nvSpPr>
        <p:spPr>
          <a:xfrm>
            <a:off x="6189664" y="1796879"/>
            <a:ext cx="5251041" cy="411012"/>
          </a:xfrm>
        </p:spPr>
        <p:txBody>
          <a:bodyPr>
            <a:noAutofit/>
          </a:bodyPr>
          <a:lstStyle>
            <a:lvl1pPr marL="0" indent="0">
              <a:buNone/>
              <a:defRPr sz="2000"/>
            </a:lvl1pPr>
          </a:lstStyle>
          <a:p>
            <a:pPr lvl="0"/>
            <a:r>
              <a:rPr lang="en-US" dirty="0"/>
              <a:t>Graphic title</a:t>
            </a:r>
            <a:endParaRPr lang="en-GB" dirty="0"/>
          </a:p>
        </p:txBody>
      </p:sp>
      <p:pic>
        <p:nvPicPr>
          <p:cNvPr id="5" name="Picture 4" descr="A blue text on a black background&#10;&#10;AI-generated content may be incorrect.">
            <a:extLst>
              <a:ext uri="{FF2B5EF4-FFF2-40B4-BE49-F238E27FC236}">
                <a16:creationId xmlns:a16="http://schemas.microsoft.com/office/drawing/2014/main" id="{BAD8D68C-2FCA-3A29-AD83-80870A366AFB}"/>
              </a:ext>
            </a:extLst>
          </p:cNvPr>
          <p:cNvPicPr>
            <a:picLocks noChangeAspect="1"/>
          </p:cNvPicPr>
          <p:nvPr userDrawn="1"/>
        </p:nvPicPr>
        <p:blipFill>
          <a:blip r:embed="rId2"/>
          <a:stretch>
            <a:fillRect/>
          </a:stretch>
        </p:blipFill>
        <p:spPr>
          <a:xfrm>
            <a:off x="8929368" y="176679"/>
            <a:ext cx="2515873" cy="481614"/>
          </a:xfrm>
          <a:prstGeom prst="rect">
            <a:avLst/>
          </a:prstGeom>
        </p:spPr>
      </p:pic>
    </p:spTree>
    <p:extLst>
      <p:ext uri="{BB962C8B-B14F-4D97-AF65-F5344CB8AC3E}">
        <p14:creationId xmlns:p14="http://schemas.microsoft.com/office/powerpoint/2010/main" val="1033011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4767E0-56AB-2E63-7E48-CF303A4AC69F}"/>
              </a:ext>
            </a:extLst>
          </p:cNvPr>
          <p:cNvSpPr/>
          <p:nvPr userDrawn="1"/>
        </p:nvSpPr>
        <p:spPr>
          <a:xfrm flipV="1">
            <a:off x="0" y="6460078"/>
            <a:ext cx="12192000" cy="40716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1" name="Rectangle 10">
            <a:extLst>
              <a:ext uri="{FF2B5EF4-FFF2-40B4-BE49-F238E27FC236}">
                <a16:creationId xmlns:a16="http://schemas.microsoft.com/office/drawing/2014/main" id="{88A99943-F73F-2FEE-D52D-0946F5568D0F}"/>
              </a:ext>
            </a:extLst>
          </p:cNvPr>
          <p:cNvSpPr/>
          <p:nvPr userDrawn="1"/>
        </p:nvSpPr>
        <p:spPr>
          <a:xfrm>
            <a:off x="0" y="6420695"/>
            <a:ext cx="12192000" cy="457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5">
            <a:extLst>
              <a:ext uri="{FF2B5EF4-FFF2-40B4-BE49-F238E27FC236}">
                <a16:creationId xmlns:a16="http://schemas.microsoft.com/office/drawing/2014/main" id="{8B7606D2-22C6-9703-F990-237AB7021EF6}"/>
              </a:ext>
            </a:extLst>
          </p:cNvPr>
          <p:cNvSpPr>
            <a:spLocks noGrp="1"/>
          </p:cNvSpPr>
          <p:nvPr>
            <p:ph type="sldNum" sz="quarter" idx="12"/>
          </p:nvPr>
        </p:nvSpPr>
        <p:spPr>
          <a:xfrm>
            <a:off x="8849751" y="6560496"/>
            <a:ext cx="2595490" cy="274324"/>
          </a:xfrm>
          <a:prstGeom prst="rect">
            <a:avLst/>
          </a:prstGeom>
        </p:spPr>
        <p:txBody>
          <a:bodyPr/>
          <a:lstStyle>
            <a:lvl1pPr algn="r">
              <a:defRPr sz="1100" b="0">
                <a:solidFill>
                  <a:schemeClr val="tx1"/>
                </a:solidFill>
                <a:latin typeface="Arial" panose="020B0604020202020204" pitchFamily="34" charset="0"/>
                <a:cs typeface="Arial" panose="020B0604020202020204" pitchFamily="34" charset="0"/>
              </a:defRPr>
            </a:lvl1pPr>
          </a:lstStyle>
          <a:p>
            <a:fld id="{FD56064D-2103-4EB8-B936-28D9B50A58DD}" type="slidenum">
              <a:rPr lang="en-US" smtClean="0"/>
              <a:pPr/>
              <a:t>‹Nº›</a:t>
            </a:fld>
            <a:endParaRPr lang="en-US" dirty="0"/>
          </a:p>
        </p:txBody>
      </p:sp>
      <p:sp>
        <p:nvSpPr>
          <p:cNvPr id="13" name="Title 1">
            <a:extLst>
              <a:ext uri="{FF2B5EF4-FFF2-40B4-BE49-F238E27FC236}">
                <a16:creationId xmlns:a16="http://schemas.microsoft.com/office/drawing/2014/main" id="{B1F56678-5A94-EEE2-1366-210980140D59}"/>
              </a:ext>
            </a:extLst>
          </p:cNvPr>
          <p:cNvSpPr>
            <a:spLocks noGrp="1"/>
          </p:cNvSpPr>
          <p:nvPr>
            <p:ph type="title" hasCustomPrompt="1"/>
          </p:nvPr>
        </p:nvSpPr>
        <p:spPr>
          <a:xfrm>
            <a:off x="614873" y="773460"/>
            <a:ext cx="10830368" cy="481614"/>
          </a:xfrm>
        </p:spPr>
        <p:txBody>
          <a:bodyPr lIns="0" tIns="0" rIns="0" bIns="0">
            <a:normAutofit/>
          </a:bodyPr>
          <a:lstStyle>
            <a:lvl1pPr>
              <a:defRPr sz="3200">
                <a:solidFill>
                  <a:schemeClr val="tx1"/>
                </a:solidFill>
              </a:defRPr>
            </a:lvl1pPr>
          </a:lstStyle>
          <a:p>
            <a:r>
              <a:rPr lang="en-US" dirty="0"/>
              <a:t>CONTENT SLIDE</a:t>
            </a:r>
          </a:p>
        </p:txBody>
      </p:sp>
      <p:sp>
        <p:nvSpPr>
          <p:cNvPr id="2" name="Text Placeholder 5">
            <a:extLst>
              <a:ext uri="{FF2B5EF4-FFF2-40B4-BE49-F238E27FC236}">
                <a16:creationId xmlns:a16="http://schemas.microsoft.com/office/drawing/2014/main" id="{41073347-0CE4-82C8-7F8B-891F0ACC6BEE}"/>
              </a:ext>
            </a:extLst>
          </p:cNvPr>
          <p:cNvSpPr>
            <a:spLocks noGrp="1"/>
          </p:cNvSpPr>
          <p:nvPr>
            <p:ph type="body" sz="quarter" idx="11" hasCustomPrompt="1"/>
          </p:nvPr>
        </p:nvSpPr>
        <p:spPr>
          <a:xfrm>
            <a:off x="614363" y="1796879"/>
            <a:ext cx="5481637" cy="4518197"/>
          </a:xfrm>
        </p:spPr>
        <p:txBody>
          <a:bodyPr>
            <a:normAutofit/>
          </a:bodyPr>
          <a:lstStyle>
            <a:lvl1pPr>
              <a:defRPr sz="2000"/>
            </a:lvl1pPr>
            <a:lvl2pPr>
              <a:defRPr sz="1800"/>
            </a:lvl2pPr>
          </a:lstStyle>
          <a:p>
            <a:pPr lvl="0"/>
            <a:r>
              <a:rPr lang="en-US" dirty="0"/>
              <a:t>First level text</a:t>
            </a:r>
          </a:p>
          <a:p>
            <a:pPr lvl="1"/>
            <a:r>
              <a:rPr lang="en-US" dirty="0"/>
              <a:t>Second level text</a:t>
            </a:r>
          </a:p>
        </p:txBody>
      </p:sp>
      <p:sp>
        <p:nvSpPr>
          <p:cNvPr id="4" name="SmartArt Placeholder 3">
            <a:extLst>
              <a:ext uri="{FF2B5EF4-FFF2-40B4-BE49-F238E27FC236}">
                <a16:creationId xmlns:a16="http://schemas.microsoft.com/office/drawing/2014/main" id="{397A92AE-4DB8-5433-138E-55818838F6DC}"/>
              </a:ext>
            </a:extLst>
          </p:cNvPr>
          <p:cNvSpPr>
            <a:spLocks noGrp="1"/>
          </p:cNvSpPr>
          <p:nvPr>
            <p:ph type="dgm" sz="quarter" idx="10" hasCustomPrompt="1"/>
          </p:nvPr>
        </p:nvSpPr>
        <p:spPr>
          <a:xfrm>
            <a:off x="6189664" y="2355693"/>
            <a:ext cx="5255577" cy="3959383"/>
          </a:xfrm>
        </p:spPr>
        <p:txBody>
          <a:bodyPr>
            <a:normAutofit/>
          </a:bodyPr>
          <a:lstStyle>
            <a:lvl1pPr>
              <a:defRPr sz="1800"/>
            </a:lvl1pPr>
          </a:lstStyle>
          <a:p>
            <a:r>
              <a:rPr lang="en-GB" dirty="0"/>
              <a:t>Graphic</a:t>
            </a:r>
          </a:p>
        </p:txBody>
      </p:sp>
      <p:sp>
        <p:nvSpPr>
          <p:cNvPr id="6" name="Content Placeholder 5">
            <a:extLst>
              <a:ext uri="{FF2B5EF4-FFF2-40B4-BE49-F238E27FC236}">
                <a16:creationId xmlns:a16="http://schemas.microsoft.com/office/drawing/2014/main" id="{8C2B93EB-87F5-E003-0B1C-A7A8898F0067}"/>
              </a:ext>
            </a:extLst>
          </p:cNvPr>
          <p:cNvSpPr>
            <a:spLocks noGrp="1"/>
          </p:cNvSpPr>
          <p:nvPr>
            <p:ph sz="quarter" idx="14" hasCustomPrompt="1"/>
          </p:nvPr>
        </p:nvSpPr>
        <p:spPr>
          <a:xfrm>
            <a:off x="6189664" y="1796879"/>
            <a:ext cx="5255577" cy="411012"/>
          </a:xfrm>
        </p:spPr>
        <p:txBody>
          <a:bodyPr>
            <a:noAutofit/>
          </a:bodyPr>
          <a:lstStyle>
            <a:lvl1pPr marL="0" indent="0">
              <a:buNone/>
              <a:defRPr sz="2000"/>
            </a:lvl1pPr>
          </a:lstStyle>
          <a:p>
            <a:pPr lvl="0"/>
            <a:r>
              <a:rPr lang="en-US" dirty="0"/>
              <a:t>Graphic title</a:t>
            </a:r>
            <a:endParaRPr lang="en-GB" dirty="0"/>
          </a:p>
        </p:txBody>
      </p:sp>
      <p:pic>
        <p:nvPicPr>
          <p:cNvPr id="5" name="Picture 4" descr="A blue text on a black background&#10;&#10;AI-generated content may be incorrect.">
            <a:extLst>
              <a:ext uri="{FF2B5EF4-FFF2-40B4-BE49-F238E27FC236}">
                <a16:creationId xmlns:a16="http://schemas.microsoft.com/office/drawing/2014/main" id="{C82AE53E-B871-3164-4A92-797A9451457E}"/>
              </a:ext>
            </a:extLst>
          </p:cNvPr>
          <p:cNvPicPr>
            <a:picLocks noChangeAspect="1"/>
          </p:cNvPicPr>
          <p:nvPr userDrawn="1"/>
        </p:nvPicPr>
        <p:blipFill>
          <a:blip r:embed="rId2"/>
          <a:stretch>
            <a:fillRect/>
          </a:stretch>
        </p:blipFill>
        <p:spPr>
          <a:xfrm>
            <a:off x="8929368" y="176679"/>
            <a:ext cx="2515873" cy="481614"/>
          </a:xfrm>
          <a:prstGeom prst="rect">
            <a:avLst/>
          </a:prstGeom>
        </p:spPr>
      </p:pic>
    </p:spTree>
    <p:extLst>
      <p:ext uri="{BB962C8B-B14F-4D97-AF65-F5344CB8AC3E}">
        <p14:creationId xmlns:p14="http://schemas.microsoft.com/office/powerpoint/2010/main" val="1048191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3AB52B6-865C-84D8-6EED-9973EA07E519}"/>
              </a:ext>
            </a:extLst>
          </p:cNvPr>
          <p:cNvSpPr/>
          <p:nvPr userDrawn="1"/>
        </p:nvSpPr>
        <p:spPr>
          <a:xfrm flipV="1">
            <a:off x="0" y="6460078"/>
            <a:ext cx="12192000" cy="40716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Rectangle 2">
            <a:extLst>
              <a:ext uri="{FF2B5EF4-FFF2-40B4-BE49-F238E27FC236}">
                <a16:creationId xmlns:a16="http://schemas.microsoft.com/office/drawing/2014/main" id="{DD04F28D-4C88-0885-3F38-39B6B3EAFC39}"/>
              </a:ext>
            </a:extLst>
          </p:cNvPr>
          <p:cNvSpPr/>
          <p:nvPr userDrawn="1"/>
        </p:nvSpPr>
        <p:spPr>
          <a:xfrm>
            <a:off x="0" y="6420695"/>
            <a:ext cx="12192000" cy="457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5">
            <a:extLst>
              <a:ext uri="{FF2B5EF4-FFF2-40B4-BE49-F238E27FC236}">
                <a16:creationId xmlns:a16="http://schemas.microsoft.com/office/drawing/2014/main" id="{8B7606D2-22C6-9703-F990-237AB7021EF6}"/>
              </a:ext>
            </a:extLst>
          </p:cNvPr>
          <p:cNvSpPr>
            <a:spLocks noGrp="1"/>
          </p:cNvSpPr>
          <p:nvPr>
            <p:ph type="sldNum" sz="quarter" idx="12"/>
          </p:nvPr>
        </p:nvSpPr>
        <p:spPr>
          <a:xfrm>
            <a:off x="8849751" y="6560496"/>
            <a:ext cx="2595490" cy="274324"/>
          </a:xfrm>
          <a:prstGeom prst="rect">
            <a:avLst/>
          </a:prstGeom>
        </p:spPr>
        <p:txBody>
          <a:bodyPr/>
          <a:lstStyle>
            <a:lvl1pPr algn="r">
              <a:defRPr sz="1100" b="0">
                <a:solidFill>
                  <a:schemeClr val="tx1"/>
                </a:solidFill>
                <a:latin typeface="Arial" panose="020B0604020202020204" pitchFamily="34" charset="0"/>
                <a:cs typeface="Arial" panose="020B0604020202020204" pitchFamily="34" charset="0"/>
              </a:defRPr>
            </a:lvl1pPr>
          </a:lstStyle>
          <a:p>
            <a:fld id="{FD56064D-2103-4EB8-B936-28D9B50A58DD}" type="slidenum">
              <a:rPr lang="en-US" smtClean="0"/>
              <a:pPr/>
              <a:t>‹Nº›</a:t>
            </a:fld>
            <a:endParaRPr lang="en-US" dirty="0"/>
          </a:p>
        </p:txBody>
      </p:sp>
      <p:pic>
        <p:nvPicPr>
          <p:cNvPr id="5" name="Picture 4" descr="A blue text on a black background&#10;&#10;AI-generated content may be incorrect.">
            <a:extLst>
              <a:ext uri="{FF2B5EF4-FFF2-40B4-BE49-F238E27FC236}">
                <a16:creationId xmlns:a16="http://schemas.microsoft.com/office/drawing/2014/main" id="{203BAAAF-5FDC-C95D-CB89-B3F6BBC986D5}"/>
              </a:ext>
            </a:extLst>
          </p:cNvPr>
          <p:cNvPicPr>
            <a:picLocks noChangeAspect="1"/>
          </p:cNvPicPr>
          <p:nvPr userDrawn="1"/>
        </p:nvPicPr>
        <p:blipFill>
          <a:blip r:embed="rId2"/>
          <a:stretch>
            <a:fillRect/>
          </a:stretch>
        </p:blipFill>
        <p:spPr>
          <a:xfrm>
            <a:off x="8929368" y="176679"/>
            <a:ext cx="2515873" cy="481614"/>
          </a:xfrm>
          <a:prstGeom prst="rect">
            <a:avLst/>
          </a:prstGeom>
        </p:spPr>
      </p:pic>
    </p:spTree>
    <p:extLst>
      <p:ext uri="{BB962C8B-B14F-4D97-AF65-F5344CB8AC3E}">
        <p14:creationId xmlns:p14="http://schemas.microsoft.com/office/powerpoint/2010/main" val="17354905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A38A25-0817-41BC-96A5-5012FE15C978}"/>
              </a:ext>
            </a:extLst>
          </p:cNvPr>
          <p:cNvSpPr>
            <a:spLocks noGrp="1"/>
          </p:cNvSpPr>
          <p:nvPr>
            <p:ph type="title"/>
          </p:nvPr>
        </p:nvSpPr>
        <p:spPr>
          <a:xfrm>
            <a:off x="614873" y="365125"/>
            <a:ext cx="10978078" cy="1325563"/>
          </a:xfrm>
          <a:prstGeom prst="rect">
            <a:avLst/>
          </a:prstGeom>
        </p:spPr>
        <p:txBody>
          <a:bodyPr vert="horz" lIns="91440" tIns="45720" rIns="91440" bIns="45720" rtlCol="0" anchor="t" anchorCtr="0">
            <a:normAutofit/>
          </a:bodyPr>
          <a:lstStyle/>
          <a:p>
            <a:r>
              <a:rPr lang="en-US" dirty="0"/>
              <a:t>Click to edit Master title style</a:t>
            </a:r>
          </a:p>
        </p:txBody>
      </p:sp>
      <p:sp>
        <p:nvSpPr>
          <p:cNvPr id="3" name="Text Placeholder 2">
            <a:extLst>
              <a:ext uri="{FF2B5EF4-FFF2-40B4-BE49-F238E27FC236}">
                <a16:creationId xmlns:a16="http://schemas.microsoft.com/office/drawing/2014/main" id="{1FA28A22-3D06-43EE-BD32-97F90FEA191C}"/>
              </a:ext>
            </a:extLst>
          </p:cNvPr>
          <p:cNvSpPr>
            <a:spLocks noGrp="1"/>
          </p:cNvSpPr>
          <p:nvPr>
            <p:ph type="body" idx="1"/>
          </p:nvPr>
        </p:nvSpPr>
        <p:spPr>
          <a:xfrm>
            <a:off x="614873" y="1825625"/>
            <a:ext cx="10978078" cy="4351338"/>
          </a:xfrm>
          <a:prstGeom prst="rect">
            <a:avLst/>
          </a:prstGeom>
        </p:spPr>
        <p:txBody>
          <a:bodyPr vert="horz" lIns="91440" tIns="45720" rIns="91440" bIns="45720" rtlCol="0">
            <a:normAutofit/>
          </a:bodyPr>
          <a:lstStyle/>
          <a:p>
            <a:pPr lvl="0">
              <a:defRPr/>
            </a:pPr>
            <a:r>
              <a:rPr lang="en-US" dirty="0"/>
              <a:t>Click to edit Master text styles</a:t>
            </a:r>
          </a:p>
          <a:p>
            <a:pPr lvl="1">
              <a:defRPr/>
            </a:pPr>
            <a:r>
              <a:rPr lang="en-US" dirty="0"/>
              <a:t>Second level</a:t>
            </a:r>
          </a:p>
          <a:p>
            <a:pPr lvl="2">
              <a:defRPr/>
            </a:pPr>
            <a:r>
              <a:rPr lang="en-US" dirty="0"/>
              <a:t>Third level</a:t>
            </a:r>
          </a:p>
          <a:p>
            <a:pPr lvl="3">
              <a:defRPr/>
            </a:pPr>
            <a:r>
              <a:rPr lang="en-US" dirty="0"/>
              <a:t>Fourth level</a:t>
            </a:r>
          </a:p>
        </p:txBody>
      </p:sp>
    </p:spTree>
    <p:extLst>
      <p:ext uri="{BB962C8B-B14F-4D97-AF65-F5344CB8AC3E}">
        <p14:creationId xmlns:p14="http://schemas.microsoft.com/office/powerpoint/2010/main" val="160086286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Lst>
  <p:hf hdr="0" ftr="0" dt="0"/>
  <p:txStyles>
    <p:titleStyle>
      <a:lvl1pPr algn="l" defTabSz="914400" rtl="0" eaLnBrk="1" latinLnBrk="0" hangingPunct="1">
        <a:lnSpc>
          <a:spcPct val="90000"/>
        </a:lnSpc>
        <a:spcBef>
          <a:spcPct val="0"/>
        </a:spcBef>
        <a:buNone/>
        <a:defRPr sz="3200" b="1"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kern="1200">
          <a:solidFill>
            <a:sysClr val="windowText" lastClr="00000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000" kern="1200">
          <a:solidFill>
            <a:sysClr val="windowText" lastClr="00000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ysClr val="windowText" lastClr="00000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ysClr val="windowText" lastClr="00000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ysClr val="windowText" lastClr="00000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FA173-4917-43E5-B91C-3914C1A8D225}"/>
              </a:ext>
            </a:extLst>
          </p:cNvPr>
          <p:cNvSpPr>
            <a:spLocks noGrp="1"/>
          </p:cNvSpPr>
          <p:nvPr>
            <p:ph type="ctrTitle"/>
          </p:nvPr>
        </p:nvSpPr>
        <p:spPr>
          <a:xfrm>
            <a:off x="701269" y="2757102"/>
            <a:ext cx="10881131" cy="1841751"/>
          </a:xfrm>
        </p:spPr>
        <p:txBody>
          <a:bodyPr>
            <a:normAutofit fontScale="90000"/>
          </a:bodyPr>
          <a:lstStyle/>
          <a:p>
            <a:r>
              <a:rPr lang="en-US" b="0"/>
              <a:t>Climate change and air contamination: Artificial Intelligence applied on the correlation between air</a:t>
            </a:r>
            <a:br>
              <a:rPr lang="en-US" b="0"/>
            </a:br>
            <a:r>
              <a:rPr lang="es-ES" b="0"/>
              <a:t>pollutants and non-communicable respiratory diseases in Europe</a:t>
            </a:r>
            <a:endParaRPr lang="en-US" b="0" dirty="0"/>
          </a:p>
        </p:txBody>
      </p:sp>
      <p:sp>
        <p:nvSpPr>
          <p:cNvPr id="3" name="Subtitle 2">
            <a:extLst>
              <a:ext uri="{FF2B5EF4-FFF2-40B4-BE49-F238E27FC236}">
                <a16:creationId xmlns:a16="http://schemas.microsoft.com/office/drawing/2014/main" id="{D099D82B-F86A-4C04-9207-B25F53939FB6}"/>
              </a:ext>
            </a:extLst>
          </p:cNvPr>
          <p:cNvSpPr>
            <a:spLocks noGrp="1"/>
          </p:cNvSpPr>
          <p:nvPr>
            <p:ph type="subTitle" idx="1"/>
          </p:nvPr>
        </p:nvSpPr>
        <p:spPr>
          <a:xfrm>
            <a:off x="701269" y="4938053"/>
            <a:ext cx="10415909" cy="787443"/>
          </a:xfrm>
        </p:spPr>
        <p:txBody>
          <a:bodyPr>
            <a:normAutofit/>
          </a:bodyPr>
          <a:lstStyle/>
          <a:p>
            <a:r>
              <a:rPr lang="en-US" b="0" dirty="0"/>
              <a:t>September 25</a:t>
            </a:r>
            <a:r>
              <a:rPr lang="en-US" b="0" baseline="30000" dirty="0"/>
              <a:t>th</a:t>
            </a:r>
            <a:r>
              <a:rPr lang="en-US" b="0" dirty="0"/>
              <a:t>,2025 </a:t>
            </a:r>
            <a:r>
              <a:rPr lang="en-US" b="0"/>
              <a:t>| </a:t>
            </a:r>
            <a:r>
              <a:rPr lang="en-US" b="0" i="1"/>
              <a:t>Carlos Sánchez, </a:t>
            </a:r>
            <a:endParaRPr lang="en-US" b="0" i="1" dirty="0"/>
          </a:p>
        </p:txBody>
      </p:sp>
      <p:pic>
        <p:nvPicPr>
          <p:cNvPr id="6" name="Picture 5" descr="A colorful logo with a black background&#10;&#10;AI-generated content may be incorrect.">
            <a:extLst>
              <a:ext uri="{FF2B5EF4-FFF2-40B4-BE49-F238E27FC236}">
                <a16:creationId xmlns:a16="http://schemas.microsoft.com/office/drawing/2014/main" id="{48C5E37A-2F6F-9B09-F16F-73DD564CC02A}"/>
              </a:ext>
            </a:extLst>
          </p:cNvPr>
          <p:cNvPicPr>
            <a:picLocks noGrp="1" noRot="1" noChangeAspect="1" noMove="1" noResize="1" noEditPoints="1" noAdjustHandles="1" noChangeArrowheads="1" noChangeShapeType="1" noCrop="1"/>
          </p:cNvPicPr>
          <p:nvPr/>
        </p:nvPicPr>
        <p:blipFill>
          <a:blip r:embed="rId2">
            <a:alphaModFix amt="5000"/>
            <a:extLst>
              <a:ext uri="{BEBA8EAE-BF5A-486C-A8C5-ECC9F3942E4B}">
                <a14:imgProps xmlns:a14="http://schemas.microsoft.com/office/drawing/2010/main">
                  <a14:imgLayer r:embed="rId3">
                    <a14:imgEffect>
                      <a14:saturation sat="0"/>
                    </a14:imgEffect>
                  </a14:imgLayer>
                </a14:imgProps>
              </a:ext>
            </a:extLst>
          </a:blip>
          <a:srcRect t="12739" r="18846" b="21366"/>
          <a:stretch/>
        </p:blipFill>
        <p:spPr>
          <a:xfrm>
            <a:off x="4917441" y="0"/>
            <a:ext cx="7274560" cy="6146800"/>
          </a:xfrm>
          <a:prstGeom prst="rect">
            <a:avLst/>
          </a:prstGeom>
        </p:spPr>
      </p:pic>
      <p:pic>
        <p:nvPicPr>
          <p:cNvPr id="9" name="Picture 8" descr="A blue text on a black background&#10;&#10;AI-generated content may be incorrect.">
            <a:extLst>
              <a:ext uri="{FF2B5EF4-FFF2-40B4-BE49-F238E27FC236}">
                <a16:creationId xmlns:a16="http://schemas.microsoft.com/office/drawing/2014/main" id="{47C2FA49-62DE-E4A7-4218-E9748ECA070C}"/>
              </a:ext>
            </a:extLst>
          </p:cNvPr>
          <p:cNvPicPr>
            <a:picLocks noChangeAspect="1"/>
          </p:cNvPicPr>
          <p:nvPr/>
        </p:nvPicPr>
        <p:blipFill>
          <a:blip r:embed="rId4"/>
          <a:stretch>
            <a:fillRect/>
          </a:stretch>
        </p:blipFill>
        <p:spPr>
          <a:xfrm>
            <a:off x="4555273" y="339867"/>
            <a:ext cx="6941034" cy="1328723"/>
          </a:xfrm>
          <a:prstGeom prst="rect">
            <a:avLst/>
          </a:prstGeom>
        </p:spPr>
      </p:pic>
      <p:pic>
        <p:nvPicPr>
          <p:cNvPr id="11" name="Imagen 10" descr="Un letrero de color negro&#10;&#10;El contenido generado por IA puede ser incorrecto.">
            <a:extLst>
              <a:ext uri="{FF2B5EF4-FFF2-40B4-BE49-F238E27FC236}">
                <a16:creationId xmlns:a16="http://schemas.microsoft.com/office/drawing/2014/main" id="{78E22CEC-ACFE-7E7D-C749-75BED81AD5BD}"/>
              </a:ext>
            </a:extLst>
          </p:cNvPr>
          <p:cNvPicPr>
            <a:picLocks noChangeAspect="1"/>
          </p:cNvPicPr>
          <p:nvPr/>
        </p:nvPicPr>
        <p:blipFill>
          <a:blip r:embed="rId5"/>
          <a:stretch>
            <a:fillRect/>
          </a:stretch>
        </p:blipFill>
        <p:spPr>
          <a:xfrm>
            <a:off x="7918332" y="4850764"/>
            <a:ext cx="2503861" cy="659481"/>
          </a:xfrm>
          <a:prstGeom prst="rect">
            <a:avLst/>
          </a:prstGeom>
        </p:spPr>
      </p:pic>
      <p:pic>
        <p:nvPicPr>
          <p:cNvPr id="5" name="Imagen 4">
            <a:extLst>
              <a:ext uri="{FF2B5EF4-FFF2-40B4-BE49-F238E27FC236}">
                <a16:creationId xmlns:a16="http://schemas.microsoft.com/office/drawing/2014/main" id="{7440FD6E-F0D0-323F-A2CD-3A5A1BDB25A7}"/>
              </a:ext>
            </a:extLst>
          </p:cNvPr>
          <p:cNvPicPr>
            <a:picLocks noChangeAspect="1"/>
          </p:cNvPicPr>
          <p:nvPr/>
        </p:nvPicPr>
        <p:blipFill>
          <a:blip r:embed="rId6"/>
          <a:stretch>
            <a:fillRect/>
          </a:stretch>
        </p:blipFill>
        <p:spPr>
          <a:xfrm>
            <a:off x="568533" y="798919"/>
            <a:ext cx="3178972" cy="819654"/>
          </a:xfrm>
          <a:prstGeom prst="rect">
            <a:avLst/>
          </a:prstGeom>
        </p:spPr>
      </p:pic>
      <p:sp>
        <p:nvSpPr>
          <p:cNvPr id="7" name="Title 1">
            <a:extLst>
              <a:ext uri="{FF2B5EF4-FFF2-40B4-BE49-F238E27FC236}">
                <a16:creationId xmlns:a16="http://schemas.microsoft.com/office/drawing/2014/main" id="{D082B96C-C40B-11E2-646D-B8BEF75183FA}"/>
              </a:ext>
            </a:extLst>
          </p:cNvPr>
          <p:cNvSpPr txBox="1">
            <a:spLocks/>
          </p:cNvSpPr>
          <p:nvPr/>
        </p:nvSpPr>
        <p:spPr>
          <a:xfrm>
            <a:off x="655434" y="2152524"/>
            <a:ext cx="10881131" cy="1841751"/>
          </a:xfrm>
          <a:prstGeom prst="rect">
            <a:avLst/>
          </a:prstGeom>
        </p:spPr>
        <p:txBody>
          <a:bodyPr vert="horz" lIns="0" tIns="45720" rIns="0" bIns="45720" rtlCol="0" anchor="t" anchorCtr="0">
            <a:normAutofit fontScale="97500"/>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r>
              <a:rPr lang="en-US"/>
              <a:t>ClimAIr:</a:t>
            </a:r>
            <a:endParaRPr lang="en-US" dirty="0"/>
          </a:p>
        </p:txBody>
      </p:sp>
    </p:spTree>
    <p:extLst>
      <p:ext uri="{BB962C8B-B14F-4D97-AF65-F5344CB8AC3E}">
        <p14:creationId xmlns:p14="http://schemas.microsoft.com/office/powerpoint/2010/main" val="3524394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44EE79C-E37D-0F0F-642A-6795C9352985}"/>
              </a:ext>
            </a:extLst>
          </p:cNvPr>
          <p:cNvSpPr>
            <a:spLocks noGrp="1"/>
          </p:cNvSpPr>
          <p:nvPr>
            <p:ph idx="1"/>
          </p:nvPr>
        </p:nvSpPr>
        <p:spPr>
          <a:xfrm>
            <a:off x="614873" y="1514739"/>
            <a:ext cx="10830368" cy="4117517"/>
          </a:xfrm>
        </p:spPr>
        <p:txBody>
          <a:bodyPr>
            <a:normAutofit/>
          </a:bodyPr>
          <a:lstStyle/>
          <a:p>
            <a:pPr algn="just"/>
            <a:r>
              <a:rPr lang="en-US" b="1"/>
              <a:t>The Global Challenge: Air Pollution, Climate Change, and Respiratory Disease</a:t>
            </a:r>
          </a:p>
          <a:p>
            <a:pPr marL="342900" indent="-342900" algn="just">
              <a:buFont typeface="Arial" panose="020B0604020202020204" pitchFamily="34" charset="0"/>
              <a:buChar char="•"/>
            </a:pPr>
            <a:r>
              <a:rPr lang="en-US"/>
              <a:t>Air pollution and climate change are linked to a rise in non-communicable diseases (NCDs), particularly respiratory illnesses.</a:t>
            </a:r>
          </a:p>
          <a:p>
            <a:pPr marL="342900" indent="-342900" algn="just">
              <a:buFont typeface="Arial" panose="020B0604020202020204" pitchFamily="34" charset="0"/>
              <a:buChar char="•"/>
            </a:pPr>
            <a:r>
              <a:rPr lang="en-US"/>
              <a:t>WHO estimates air pollution contributes to 7 million deaths annually and millions of lost years of healthy life, primarily from NCDs.</a:t>
            </a:r>
          </a:p>
          <a:p>
            <a:pPr marL="342900" indent="-342900" algn="just">
              <a:buFont typeface="Arial" panose="020B0604020202020204" pitchFamily="34" charset="0"/>
              <a:buChar char="•"/>
            </a:pPr>
            <a:r>
              <a:rPr lang="en-US" u="sng"/>
              <a:t>Asthma</a:t>
            </a:r>
            <a:r>
              <a:rPr lang="en-US" b="1"/>
              <a:t> </a:t>
            </a:r>
            <a:r>
              <a:rPr lang="en-US"/>
              <a:t>affected an estimated 262 million people in 2019 and caused 455 000 deaths. </a:t>
            </a:r>
          </a:p>
          <a:p>
            <a:pPr marL="342900" indent="-342900" algn="just">
              <a:buFont typeface="Arial" panose="020B0604020202020204" pitchFamily="34" charset="0"/>
              <a:buChar char="•"/>
            </a:pPr>
            <a:r>
              <a:rPr lang="en-US" u="sng"/>
              <a:t>Allergic rhinitis </a:t>
            </a:r>
            <a:r>
              <a:rPr lang="en-US"/>
              <a:t>affects more than 400 million people, with prevalence rates between 10% and 30% among adults and over 40% among children.</a:t>
            </a:r>
          </a:p>
          <a:p>
            <a:pPr marL="342900" indent="-342900" algn="just">
              <a:buFont typeface="Arial" panose="020B0604020202020204" pitchFamily="34" charset="0"/>
              <a:buChar char="•"/>
            </a:pPr>
            <a:r>
              <a:rPr lang="en-US"/>
              <a:t>Climate change increase AP, elongates allergy seasons, increase pollen allergenicity, modify weather patterns and increase the frequency of extreme weather events.</a:t>
            </a:r>
          </a:p>
          <a:p>
            <a:pPr marL="342900" indent="-342900" algn="just">
              <a:buFont typeface="Arial" panose="020B0604020202020204" pitchFamily="34" charset="0"/>
              <a:buChar char="•"/>
            </a:pPr>
            <a:r>
              <a:rPr lang="en-US"/>
              <a:t>Interactions between AP, Climate change and the combine effect multiple pollutants and emerging pollutants on human health remains under-explored.</a:t>
            </a:r>
          </a:p>
          <a:p>
            <a:endParaRPr lang="en-GB" dirty="0"/>
          </a:p>
        </p:txBody>
      </p:sp>
      <p:sp>
        <p:nvSpPr>
          <p:cNvPr id="3" name="Slide Number Placeholder 2">
            <a:extLst>
              <a:ext uri="{FF2B5EF4-FFF2-40B4-BE49-F238E27FC236}">
                <a16:creationId xmlns:a16="http://schemas.microsoft.com/office/drawing/2014/main" id="{EF7E7FAF-E07D-4F21-619A-C5E57D571594}"/>
              </a:ext>
            </a:extLst>
          </p:cNvPr>
          <p:cNvSpPr>
            <a:spLocks noGrp="1"/>
          </p:cNvSpPr>
          <p:nvPr>
            <p:ph type="sldNum" sz="quarter" idx="12"/>
          </p:nvPr>
        </p:nvSpPr>
        <p:spPr/>
        <p:txBody>
          <a:bodyPr/>
          <a:lstStyle/>
          <a:p>
            <a:fld id="{FD56064D-2103-4EB8-B936-28D9B50A58DD}" type="slidenum">
              <a:rPr lang="en-US" smtClean="0"/>
              <a:pPr/>
              <a:t>2</a:t>
            </a:fld>
            <a:endParaRPr lang="en-US" dirty="0"/>
          </a:p>
        </p:txBody>
      </p:sp>
      <p:sp>
        <p:nvSpPr>
          <p:cNvPr id="5" name="Title 4">
            <a:extLst>
              <a:ext uri="{FF2B5EF4-FFF2-40B4-BE49-F238E27FC236}">
                <a16:creationId xmlns:a16="http://schemas.microsoft.com/office/drawing/2014/main" id="{CEF433C6-5231-6326-7B2A-96F6A836EB7B}"/>
              </a:ext>
            </a:extLst>
          </p:cNvPr>
          <p:cNvSpPr>
            <a:spLocks noGrp="1"/>
          </p:cNvSpPr>
          <p:nvPr>
            <p:ph type="title"/>
          </p:nvPr>
        </p:nvSpPr>
        <p:spPr/>
        <p:txBody>
          <a:bodyPr/>
          <a:lstStyle/>
          <a:p>
            <a:r>
              <a:rPr lang="en-GB" dirty="0"/>
              <a:t>Scientific challenge and context</a:t>
            </a:r>
          </a:p>
        </p:txBody>
      </p:sp>
    </p:spTree>
    <p:extLst>
      <p:ext uri="{BB962C8B-B14F-4D97-AF65-F5344CB8AC3E}">
        <p14:creationId xmlns:p14="http://schemas.microsoft.com/office/powerpoint/2010/main" val="4184653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6DBB04-9B4B-5596-0486-9067CE76FE05}"/>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6EA05CB-A791-DA73-9E8B-88A2C0F843E2}"/>
              </a:ext>
            </a:extLst>
          </p:cNvPr>
          <p:cNvSpPr>
            <a:spLocks noGrp="1"/>
          </p:cNvSpPr>
          <p:nvPr>
            <p:ph idx="1"/>
          </p:nvPr>
        </p:nvSpPr>
        <p:spPr>
          <a:xfrm>
            <a:off x="614873" y="1514739"/>
            <a:ext cx="10830368" cy="4117517"/>
          </a:xfrm>
        </p:spPr>
        <p:txBody>
          <a:bodyPr>
            <a:normAutofit/>
          </a:bodyPr>
          <a:lstStyle/>
          <a:p>
            <a:pPr algn="just"/>
            <a:r>
              <a:rPr lang="en-US" b="1"/>
              <a:t>ClimAIr’s Major Advancements</a:t>
            </a:r>
          </a:p>
          <a:p>
            <a:pPr marL="342900" indent="-342900" algn="just">
              <a:buFont typeface="Arial" panose="020B0604020202020204" pitchFamily="34" charset="0"/>
              <a:buChar char="•"/>
            </a:pPr>
            <a:r>
              <a:rPr lang="en-US"/>
              <a:t>Mechanistic study to comprehend the biological mechanisms underlying.</a:t>
            </a:r>
          </a:p>
          <a:p>
            <a:pPr marL="342900" indent="-342900" algn="just">
              <a:buFont typeface="Arial" panose="020B0604020202020204" pitchFamily="34" charset="0"/>
              <a:buChar char="•"/>
            </a:pPr>
            <a:r>
              <a:rPr lang="en-US"/>
              <a:t>Multi-pollutant assessment: Investigating the impact of emerging pollutants like ultrafine particulates and black carbon, and how they interact with traditional pollutants.</a:t>
            </a:r>
          </a:p>
          <a:p>
            <a:pPr marL="342900" indent="-342900" algn="just">
              <a:buFont typeface="Arial" panose="020B0604020202020204" pitchFamily="34" charset="0"/>
              <a:buChar char="•"/>
            </a:pPr>
            <a:r>
              <a:rPr lang="en-US"/>
              <a:t>Land-use regression, Chemical Dispersion and AI-modelling to identify non-linear correlations and predict future health impacts.</a:t>
            </a:r>
          </a:p>
          <a:p>
            <a:pPr marL="342900" indent="-342900" algn="just">
              <a:buFont typeface="Arial" panose="020B0604020202020204" pitchFamily="34" charset="0"/>
              <a:buChar char="•"/>
            </a:pPr>
            <a:r>
              <a:rPr lang="en-US"/>
              <a:t>Offering a IDSS tool to assist EU and national authorities, policymakers, and hospitals to diminish health impacts associated.</a:t>
            </a:r>
          </a:p>
          <a:p>
            <a:pPr marL="342900" indent="-342900" algn="just">
              <a:buFont typeface="Arial" panose="020B0604020202020204" pitchFamily="34" charset="0"/>
              <a:buChar char="•"/>
            </a:pPr>
            <a:r>
              <a:rPr lang="en-US"/>
              <a:t>Design, Implementation and monitoring of tailored interventions that will provide evidence to develop guidelines, recommendations and key-insight.</a:t>
            </a:r>
          </a:p>
          <a:p>
            <a:pPr marL="342900" indent="-342900" algn="just">
              <a:buFont typeface="Arial" panose="020B0604020202020204" pitchFamily="34" charset="0"/>
              <a:buChar char="•"/>
            </a:pPr>
            <a:endParaRPr lang="en-US"/>
          </a:p>
          <a:p>
            <a:endParaRPr lang="en-GB" dirty="0"/>
          </a:p>
        </p:txBody>
      </p:sp>
      <p:sp>
        <p:nvSpPr>
          <p:cNvPr id="3" name="Slide Number Placeholder 2">
            <a:extLst>
              <a:ext uri="{FF2B5EF4-FFF2-40B4-BE49-F238E27FC236}">
                <a16:creationId xmlns:a16="http://schemas.microsoft.com/office/drawing/2014/main" id="{96B726A4-1B47-701D-CA40-B24B70DE71E4}"/>
              </a:ext>
            </a:extLst>
          </p:cNvPr>
          <p:cNvSpPr>
            <a:spLocks noGrp="1"/>
          </p:cNvSpPr>
          <p:nvPr>
            <p:ph type="sldNum" sz="quarter" idx="12"/>
          </p:nvPr>
        </p:nvSpPr>
        <p:spPr/>
        <p:txBody>
          <a:bodyPr/>
          <a:lstStyle/>
          <a:p>
            <a:fld id="{FD56064D-2103-4EB8-B936-28D9B50A58DD}" type="slidenum">
              <a:rPr lang="en-US" smtClean="0"/>
              <a:pPr/>
              <a:t>3</a:t>
            </a:fld>
            <a:endParaRPr lang="en-US" dirty="0"/>
          </a:p>
        </p:txBody>
      </p:sp>
      <p:sp>
        <p:nvSpPr>
          <p:cNvPr id="5" name="Title 4">
            <a:extLst>
              <a:ext uri="{FF2B5EF4-FFF2-40B4-BE49-F238E27FC236}">
                <a16:creationId xmlns:a16="http://schemas.microsoft.com/office/drawing/2014/main" id="{52172671-059B-E49B-EA5C-FB5668955208}"/>
              </a:ext>
            </a:extLst>
          </p:cNvPr>
          <p:cNvSpPr>
            <a:spLocks noGrp="1"/>
          </p:cNvSpPr>
          <p:nvPr>
            <p:ph type="title"/>
          </p:nvPr>
        </p:nvSpPr>
        <p:spPr/>
        <p:txBody>
          <a:bodyPr/>
          <a:lstStyle/>
          <a:p>
            <a:r>
              <a:rPr lang="en-GB" dirty="0"/>
              <a:t>Scientific challenge and context</a:t>
            </a:r>
          </a:p>
        </p:txBody>
      </p:sp>
    </p:spTree>
    <p:extLst>
      <p:ext uri="{BB962C8B-B14F-4D97-AF65-F5344CB8AC3E}">
        <p14:creationId xmlns:p14="http://schemas.microsoft.com/office/powerpoint/2010/main" val="14925215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CD4464-5FAC-062E-6B46-2139B3097DC7}"/>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9BA627E-64DA-6139-D9CE-04A4933016A8}"/>
              </a:ext>
            </a:extLst>
          </p:cNvPr>
          <p:cNvSpPr>
            <a:spLocks noGrp="1"/>
          </p:cNvSpPr>
          <p:nvPr>
            <p:ph idx="1"/>
          </p:nvPr>
        </p:nvSpPr>
        <p:spPr>
          <a:xfrm>
            <a:off x="614873" y="1370241"/>
            <a:ext cx="10830368" cy="4117517"/>
          </a:xfrm>
        </p:spPr>
        <p:txBody>
          <a:bodyPr>
            <a:normAutofit/>
          </a:bodyPr>
          <a:lstStyle/>
          <a:p>
            <a:pPr algn="just"/>
            <a:r>
              <a:rPr lang="en-US" b="1"/>
              <a:t>Our Integrated Methodology</a:t>
            </a:r>
          </a:p>
          <a:p>
            <a:pPr algn="just"/>
            <a:r>
              <a:rPr lang="en-US"/>
              <a:t>ClimAIr employs a interdisciplinary approach that combines clinical research, environmental modelling, and advanced AI, urban planning and a comprehensive dissemination strategy</a:t>
            </a:r>
          </a:p>
          <a:p>
            <a:endParaRPr lang="en-GB" dirty="0"/>
          </a:p>
        </p:txBody>
      </p:sp>
      <p:sp>
        <p:nvSpPr>
          <p:cNvPr id="3" name="Slide Number Placeholder 2">
            <a:extLst>
              <a:ext uri="{FF2B5EF4-FFF2-40B4-BE49-F238E27FC236}">
                <a16:creationId xmlns:a16="http://schemas.microsoft.com/office/drawing/2014/main" id="{3DE17023-98C3-262A-C08E-3D40F25BF649}"/>
              </a:ext>
            </a:extLst>
          </p:cNvPr>
          <p:cNvSpPr>
            <a:spLocks noGrp="1"/>
          </p:cNvSpPr>
          <p:nvPr>
            <p:ph type="sldNum" sz="quarter" idx="12"/>
          </p:nvPr>
        </p:nvSpPr>
        <p:spPr/>
        <p:txBody>
          <a:bodyPr/>
          <a:lstStyle/>
          <a:p>
            <a:fld id="{FD56064D-2103-4EB8-B936-28D9B50A58DD}" type="slidenum">
              <a:rPr lang="en-US" smtClean="0"/>
              <a:pPr/>
              <a:t>4</a:t>
            </a:fld>
            <a:endParaRPr lang="en-US" dirty="0"/>
          </a:p>
        </p:txBody>
      </p:sp>
      <p:sp>
        <p:nvSpPr>
          <p:cNvPr id="5" name="Title 4">
            <a:extLst>
              <a:ext uri="{FF2B5EF4-FFF2-40B4-BE49-F238E27FC236}">
                <a16:creationId xmlns:a16="http://schemas.microsoft.com/office/drawing/2014/main" id="{7B818BFC-0B7E-309D-D38F-0833B6457878}"/>
              </a:ext>
            </a:extLst>
          </p:cNvPr>
          <p:cNvSpPr>
            <a:spLocks noGrp="1"/>
          </p:cNvSpPr>
          <p:nvPr>
            <p:ph type="title"/>
          </p:nvPr>
        </p:nvSpPr>
        <p:spPr/>
        <p:txBody>
          <a:bodyPr/>
          <a:lstStyle/>
          <a:p>
            <a:r>
              <a:rPr lang="en-GB" dirty="0"/>
              <a:t>Scientific approach</a:t>
            </a:r>
          </a:p>
        </p:txBody>
      </p:sp>
      <p:pic>
        <p:nvPicPr>
          <p:cNvPr id="6" name="Imagen 5">
            <a:extLst>
              <a:ext uri="{FF2B5EF4-FFF2-40B4-BE49-F238E27FC236}">
                <a16:creationId xmlns:a16="http://schemas.microsoft.com/office/drawing/2014/main" id="{63A5FF29-3E98-EEE8-C515-57755D155996}"/>
              </a:ext>
            </a:extLst>
          </p:cNvPr>
          <p:cNvPicPr>
            <a:picLocks noChangeAspect="1"/>
          </p:cNvPicPr>
          <p:nvPr/>
        </p:nvPicPr>
        <p:blipFill>
          <a:blip r:embed="rId2"/>
          <a:stretch>
            <a:fillRect/>
          </a:stretch>
        </p:blipFill>
        <p:spPr>
          <a:xfrm>
            <a:off x="561689" y="2543581"/>
            <a:ext cx="11068622" cy="2390749"/>
          </a:xfrm>
          <a:prstGeom prst="rect">
            <a:avLst/>
          </a:prstGeom>
        </p:spPr>
      </p:pic>
      <p:sp>
        <p:nvSpPr>
          <p:cNvPr id="7" name="CuadroTexto 6">
            <a:extLst>
              <a:ext uri="{FF2B5EF4-FFF2-40B4-BE49-F238E27FC236}">
                <a16:creationId xmlns:a16="http://schemas.microsoft.com/office/drawing/2014/main" id="{3A809D4B-3F3F-3527-0E23-A7FCCB650539}"/>
              </a:ext>
            </a:extLst>
          </p:cNvPr>
          <p:cNvSpPr txBox="1"/>
          <p:nvPr/>
        </p:nvSpPr>
        <p:spPr>
          <a:xfrm>
            <a:off x="669383" y="5062153"/>
            <a:ext cx="1634756" cy="1200329"/>
          </a:xfrm>
          <a:prstGeom prst="rect">
            <a:avLst/>
          </a:prstGeom>
          <a:noFill/>
        </p:spPr>
        <p:txBody>
          <a:bodyPr wrap="square" rtlCol="0">
            <a:spAutoFit/>
          </a:bodyPr>
          <a:lstStyle/>
          <a:p>
            <a:r>
              <a:rPr lang="en-US"/>
              <a:t>9 medical centres, retro-prospective, 2000 patients</a:t>
            </a:r>
            <a:endParaRPr lang="es-ES"/>
          </a:p>
        </p:txBody>
      </p:sp>
      <p:sp>
        <p:nvSpPr>
          <p:cNvPr id="8" name="CuadroTexto 7">
            <a:extLst>
              <a:ext uri="{FF2B5EF4-FFF2-40B4-BE49-F238E27FC236}">
                <a16:creationId xmlns:a16="http://schemas.microsoft.com/office/drawing/2014/main" id="{44E5D365-A925-60E5-C476-C44669AF6929}"/>
              </a:ext>
            </a:extLst>
          </p:cNvPr>
          <p:cNvSpPr txBox="1"/>
          <p:nvPr/>
        </p:nvSpPr>
        <p:spPr>
          <a:xfrm>
            <a:off x="2304139" y="4953149"/>
            <a:ext cx="1835242" cy="1477328"/>
          </a:xfrm>
          <a:prstGeom prst="rect">
            <a:avLst/>
          </a:prstGeom>
          <a:noFill/>
        </p:spPr>
        <p:txBody>
          <a:bodyPr wrap="square" rtlCol="0">
            <a:spAutoFit/>
          </a:bodyPr>
          <a:lstStyle/>
          <a:p>
            <a:r>
              <a:rPr lang="en-US"/>
              <a:t>LES-SILAM simulations, 3D city models. NO2, O3, PM, SO2, Pollen, organics</a:t>
            </a:r>
            <a:endParaRPr lang="es-ES"/>
          </a:p>
        </p:txBody>
      </p:sp>
      <p:sp>
        <p:nvSpPr>
          <p:cNvPr id="9" name="CuadroTexto 8">
            <a:extLst>
              <a:ext uri="{FF2B5EF4-FFF2-40B4-BE49-F238E27FC236}">
                <a16:creationId xmlns:a16="http://schemas.microsoft.com/office/drawing/2014/main" id="{1C15ED3A-3CC5-C55B-0F6C-F62689F7A34E}"/>
              </a:ext>
            </a:extLst>
          </p:cNvPr>
          <p:cNvSpPr txBox="1"/>
          <p:nvPr/>
        </p:nvSpPr>
        <p:spPr>
          <a:xfrm>
            <a:off x="4139381" y="4969649"/>
            <a:ext cx="2115347" cy="1200329"/>
          </a:xfrm>
          <a:prstGeom prst="rect">
            <a:avLst/>
          </a:prstGeom>
          <a:noFill/>
        </p:spPr>
        <p:txBody>
          <a:bodyPr wrap="square" rtlCol="0">
            <a:spAutoFit/>
          </a:bodyPr>
          <a:lstStyle/>
          <a:p>
            <a:r>
              <a:rPr lang="en-US"/>
              <a:t>Patient privacy-preserving Machine Learning across the 9 medical centres</a:t>
            </a:r>
            <a:endParaRPr lang="es-ES"/>
          </a:p>
        </p:txBody>
      </p:sp>
      <p:sp>
        <p:nvSpPr>
          <p:cNvPr id="10" name="CuadroTexto 9">
            <a:extLst>
              <a:ext uri="{FF2B5EF4-FFF2-40B4-BE49-F238E27FC236}">
                <a16:creationId xmlns:a16="http://schemas.microsoft.com/office/drawing/2014/main" id="{EB39DB73-4DD7-D88A-68DF-DB1FD7C0070F}"/>
              </a:ext>
            </a:extLst>
          </p:cNvPr>
          <p:cNvSpPr txBox="1"/>
          <p:nvPr/>
        </p:nvSpPr>
        <p:spPr>
          <a:xfrm>
            <a:off x="6165859" y="4944286"/>
            <a:ext cx="2309548" cy="1477328"/>
          </a:xfrm>
          <a:prstGeom prst="rect">
            <a:avLst/>
          </a:prstGeom>
          <a:noFill/>
        </p:spPr>
        <p:txBody>
          <a:bodyPr wrap="square" rtlCol="0">
            <a:spAutoFit/>
          </a:bodyPr>
          <a:lstStyle/>
          <a:p>
            <a:r>
              <a:rPr lang="en-US"/>
              <a:t>IDSS, scenario simulations,</a:t>
            </a:r>
          </a:p>
          <a:p>
            <a:r>
              <a:rPr lang="en-US"/>
              <a:t>metrics, </a:t>
            </a:r>
          </a:p>
          <a:p>
            <a:r>
              <a:rPr lang="en-US"/>
              <a:t>intervention assesments</a:t>
            </a:r>
            <a:endParaRPr lang="es-ES"/>
          </a:p>
        </p:txBody>
      </p:sp>
      <p:sp>
        <p:nvSpPr>
          <p:cNvPr id="11" name="CuadroTexto 10">
            <a:extLst>
              <a:ext uri="{FF2B5EF4-FFF2-40B4-BE49-F238E27FC236}">
                <a16:creationId xmlns:a16="http://schemas.microsoft.com/office/drawing/2014/main" id="{1D8CC1B4-EF27-BEC1-DCFD-E5CEC793CC89}"/>
              </a:ext>
            </a:extLst>
          </p:cNvPr>
          <p:cNvSpPr txBox="1"/>
          <p:nvPr/>
        </p:nvSpPr>
        <p:spPr>
          <a:xfrm>
            <a:off x="9602682" y="4974338"/>
            <a:ext cx="2589317" cy="923330"/>
          </a:xfrm>
          <a:prstGeom prst="rect">
            <a:avLst/>
          </a:prstGeom>
          <a:noFill/>
        </p:spPr>
        <p:txBody>
          <a:bodyPr wrap="square" rtlCol="0">
            <a:spAutoFit/>
          </a:bodyPr>
          <a:lstStyle/>
          <a:p>
            <a:r>
              <a:rPr lang="en-US"/>
              <a:t>Professional training programs, engagement, exploitation</a:t>
            </a:r>
            <a:endParaRPr lang="es-ES"/>
          </a:p>
        </p:txBody>
      </p:sp>
      <p:sp>
        <p:nvSpPr>
          <p:cNvPr id="12" name="CuadroTexto 11">
            <a:extLst>
              <a:ext uri="{FF2B5EF4-FFF2-40B4-BE49-F238E27FC236}">
                <a16:creationId xmlns:a16="http://schemas.microsoft.com/office/drawing/2014/main" id="{68401676-E737-A5FD-412F-9790B433D3C4}"/>
              </a:ext>
            </a:extLst>
          </p:cNvPr>
          <p:cNvSpPr txBox="1"/>
          <p:nvPr/>
        </p:nvSpPr>
        <p:spPr>
          <a:xfrm>
            <a:off x="7864955" y="4977680"/>
            <a:ext cx="1760124" cy="923330"/>
          </a:xfrm>
          <a:prstGeom prst="rect">
            <a:avLst/>
          </a:prstGeom>
          <a:noFill/>
        </p:spPr>
        <p:txBody>
          <a:bodyPr wrap="square" rtlCol="0">
            <a:spAutoFit/>
          </a:bodyPr>
          <a:lstStyle/>
          <a:p>
            <a:r>
              <a:rPr lang="en-US"/>
              <a:t>Evidence-based guidelines for mitigation</a:t>
            </a:r>
            <a:endParaRPr lang="es-ES"/>
          </a:p>
        </p:txBody>
      </p:sp>
    </p:spTree>
    <p:extLst>
      <p:ext uri="{BB962C8B-B14F-4D97-AF65-F5344CB8AC3E}">
        <p14:creationId xmlns:p14="http://schemas.microsoft.com/office/powerpoint/2010/main" val="1517153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38A341-CCB7-3288-850D-7C716652F007}"/>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DD117BA-4914-94C6-C410-9664F9208135}"/>
              </a:ext>
            </a:extLst>
          </p:cNvPr>
          <p:cNvSpPr>
            <a:spLocks noGrp="1"/>
          </p:cNvSpPr>
          <p:nvPr>
            <p:ph idx="1"/>
          </p:nvPr>
        </p:nvSpPr>
        <p:spPr>
          <a:xfrm>
            <a:off x="614873" y="1376517"/>
            <a:ext cx="10830368" cy="4955458"/>
          </a:xfrm>
        </p:spPr>
        <p:txBody>
          <a:bodyPr>
            <a:normAutofit fontScale="92500" lnSpcReduction="20000"/>
          </a:bodyPr>
          <a:lstStyle/>
          <a:p>
            <a:pPr algn="just"/>
            <a:r>
              <a:rPr lang="en-US"/>
              <a:t>ClimAIr's research will generate tangible, impactful results for both the scientific and policy field:</a:t>
            </a:r>
          </a:p>
          <a:p>
            <a:pPr marL="342900" indent="-342900" algn="just">
              <a:buFont typeface="Arial" panose="020B0604020202020204" pitchFamily="34" charset="0"/>
              <a:buChar char="•"/>
            </a:pPr>
            <a:r>
              <a:rPr lang="en-US" b="1"/>
              <a:t>Novel Scientific Evidence:</a:t>
            </a:r>
            <a:r>
              <a:rPr lang="en-US"/>
              <a:t> We will identify and quantify the intricate correlations between specific pollutants and respiratory diseases, establishing a new scientific foundation for understanding these health threats.</a:t>
            </a:r>
          </a:p>
          <a:p>
            <a:pPr marL="342900" indent="-342900">
              <a:buFont typeface="Arial" panose="020B0604020202020204" pitchFamily="34" charset="0"/>
              <a:buChar char="•"/>
            </a:pPr>
            <a:r>
              <a:rPr lang="en-US" b="1"/>
              <a:t>Harmonised Environmental Datasets:</a:t>
            </a:r>
            <a:r>
              <a:rPr lang="en-US"/>
              <a:t> We will produce a harmonised, high-resolution datasets of environmental information for our target cities (Berlin, Malaga, Milan, </a:t>
            </a:r>
            <a:r>
              <a:rPr lang="es-ES"/>
              <a:t>Thessaloniki, Brasov, Lodz, </a:t>
            </a:r>
            <a:r>
              <a:rPr lang="en-US"/>
              <a:t>Chernivtsi, Toulouse, and the City of Luxembourg). This could serve as a resource for future research.</a:t>
            </a:r>
          </a:p>
          <a:p>
            <a:pPr marL="342900" indent="-342900" algn="just">
              <a:buFont typeface="Arial" panose="020B0604020202020204" pitchFamily="34" charset="0"/>
              <a:buChar char="•"/>
            </a:pPr>
            <a:r>
              <a:rPr lang="en-US" b="1"/>
              <a:t>ClimAIr Tool:</a:t>
            </a:r>
            <a:r>
              <a:rPr lang="en-US"/>
              <a:t> Our central output is a user-friendly, web-based Intelligent Decision Support System (IDSS). This tool will allow stakeholders to:</a:t>
            </a:r>
          </a:p>
          <a:p>
            <a:pPr marL="800100" lvl="1" indent="-342900" algn="just">
              <a:buFont typeface="Arial" panose="020B0604020202020204" pitchFamily="34" charset="0"/>
              <a:buChar char="•"/>
            </a:pPr>
            <a:r>
              <a:rPr lang="en-US"/>
              <a:t>Forecast air pollution levels and health impacts.</a:t>
            </a:r>
          </a:p>
          <a:p>
            <a:pPr marL="742950" lvl="1" indent="-285750" algn="just">
              <a:buFont typeface="Arial" panose="020B0604020202020204" pitchFamily="34" charset="0"/>
              <a:buChar char="•"/>
            </a:pPr>
            <a:r>
              <a:rPr lang="en-US"/>
              <a:t>Predict the incidence of respiratory diseases in specific areas.</a:t>
            </a:r>
          </a:p>
          <a:p>
            <a:pPr marL="742950" lvl="1" indent="-285750" algn="just">
              <a:buFont typeface="Arial" panose="020B0604020202020204" pitchFamily="34" charset="0"/>
              <a:buChar char="•"/>
            </a:pPr>
            <a:r>
              <a:rPr lang="en-US"/>
              <a:t>Simulate the impact of hypothetical interventions, such as new regulations or green spaces.</a:t>
            </a:r>
          </a:p>
          <a:p>
            <a:pPr marL="742950" lvl="1" indent="-285750" algn="just">
              <a:buFont typeface="Arial" panose="020B0604020202020204" pitchFamily="34" charset="0"/>
              <a:buChar char="•"/>
            </a:pPr>
            <a:r>
              <a:rPr lang="en-US"/>
              <a:t>Provide individual-level recommendations.</a:t>
            </a:r>
          </a:p>
          <a:p>
            <a:pPr marL="742950" lvl="1" indent="-285750" algn="just">
              <a:buFont typeface="Arial" panose="020B0604020202020204" pitchFamily="34" charset="0"/>
              <a:buChar char="•"/>
            </a:pPr>
            <a:r>
              <a:rPr lang="en-US"/>
              <a:t>Access training courses and best-practice guidelines.</a:t>
            </a:r>
          </a:p>
          <a:p>
            <a:pPr marL="342900" indent="-342900" algn="just">
              <a:buFont typeface="Arial" panose="020B0604020202020204" pitchFamily="34" charset="0"/>
              <a:buChar char="•"/>
            </a:pPr>
            <a:r>
              <a:rPr lang="en-US" b="1"/>
              <a:t>Evidence-Based Guidelines:</a:t>
            </a:r>
            <a:r>
              <a:rPr lang="en-US"/>
              <a:t> We will develop a set of tailored guidelines and recommendations for policymakers, healthcare professionals, and urban planners on how to mitigate health impacts.</a:t>
            </a:r>
          </a:p>
          <a:p>
            <a:pPr algn="just"/>
            <a:r>
              <a:rPr lang="en-US"/>
              <a:t>These results will enable other researchers to build upon our findings and will directly support interdisciplinary collaboration by providing a common set of validated tools and data.</a:t>
            </a:r>
          </a:p>
        </p:txBody>
      </p:sp>
      <p:sp>
        <p:nvSpPr>
          <p:cNvPr id="3" name="Slide Number Placeholder 2">
            <a:extLst>
              <a:ext uri="{FF2B5EF4-FFF2-40B4-BE49-F238E27FC236}">
                <a16:creationId xmlns:a16="http://schemas.microsoft.com/office/drawing/2014/main" id="{F6C15CCE-6189-7E9A-3A2B-10C35E744979}"/>
              </a:ext>
            </a:extLst>
          </p:cNvPr>
          <p:cNvSpPr>
            <a:spLocks noGrp="1"/>
          </p:cNvSpPr>
          <p:nvPr>
            <p:ph type="sldNum" sz="quarter" idx="12"/>
          </p:nvPr>
        </p:nvSpPr>
        <p:spPr/>
        <p:txBody>
          <a:bodyPr/>
          <a:lstStyle/>
          <a:p>
            <a:fld id="{FD56064D-2103-4EB8-B936-28D9B50A58DD}" type="slidenum">
              <a:rPr lang="en-US" smtClean="0"/>
              <a:pPr/>
              <a:t>5</a:t>
            </a:fld>
            <a:endParaRPr lang="en-US" dirty="0"/>
          </a:p>
        </p:txBody>
      </p:sp>
      <p:sp>
        <p:nvSpPr>
          <p:cNvPr id="5" name="Title 4">
            <a:extLst>
              <a:ext uri="{FF2B5EF4-FFF2-40B4-BE49-F238E27FC236}">
                <a16:creationId xmlns:a16="http://schemas.microsoft.com/office/drawing/2014/main" id="{991F6882-5A1B-652B-E97F-A0684B850C45}"/>
              </a:ext>
            </a:extLst>
          </p:cNvPr>
          <p:cNvSpPr>
            <a:spLocks noGrp="1"/>
          </p:cNvSpPr>
          <p:nvPr>
            <p:ph type="title"/>
          </p:nvPr>
        </p:nvSpPr>
        <p:spPr/>
        <p:txBody>
          <a:bodyPr/>
          <a:lstStyle/>
          <a:p>
            <a:r>
              <a:rPr lang="en-GB" dirty="0"/>
              <a:t>Key expected results </a:t>
            </a:r>
          </a:p>
        </p:txBody>
      </p:sp>
    </p:spTree>
    <p:extLst>
      <p:ext uri="{BB962C8B-B14F-4D97-AF65-F5344CB8AC3E}">
        <p14:creationId xmlns:p14="http://schemas.microsoft.com/office/powerpoint/2010/main" val="1809129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90303F-CBC2-CBAB-BA6C-C86414BD6B8B}"/>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0578333-13AC-659E-D3E1-31CA802B6024}"/>
              </a:ext>
            </a:extLst>
          </p:cNvPr>
          <p:cNvSpPr>
            <a:spLocks noGrp="1"/>
          </p:cNvSpPr>
          <p:nvPr>
            <p:ph idx="1"/>
          </p:nvPr>
        </p:nvSpPr>
        <p:spPr>
          <a:xfrm>
            <a:off x="614873" y="1366684"/>
            <a:ext cx="10830368" cy="4649030"/>
          </a:xfrm>
        </p:spPr>
        <p:txBody>
          <a:bodyPr>
            <a:normAutofit fontScale="85000" lnSpcReduction="20000"/>
          </a:bodyPr>
          <a:lstStyle/>
          <a:p>
            <a:pPr algn="just"/>
            <a:r>
              <a:rPr lang="en-US" b="1"/>
              <a:t>Driving Policy and Public Health Forward</a:t>
            </a:r>
          </a:p>
          <a:p>
            <a:pPr algn="just"/>
            <a:r>
              <a:rPr lang="en-US" b="1"/>
              <a:t>1) Influencing Real-World Decisions</a:t>
            </a:r>
          </a:p>
          <a:p>
            <a:pPr algn="just"/>
            <a:r>
              <a:rPr lang="en-US"/>
              <a:t>ClimAIr's results will directly inform and empower key stakeholders to make impactful, evidence-based decisions:</a:t>
            </a:r>
          </a:p>
          <a:p>
            <a:pPr marL="342900" indent="-342900" algn="just">
              <a:buFont typeface="Arial" panose="020B0604020202020204" pitchFamily="34" charset="0"/>
              <a:buChar char="•"/>
            </a:pPr>
            <a:r>
              <a:rPr lang="en-US" b="1"/>
              <a:t>For Policymakers:</a:t>
            </a:r>
            <a:r>
              <a:rPr lang="en-US"/>
              <a:t> Our work will provide the scientific evidence to inform new environmental regulations, aligning with the EU's </a:t>
            </a:r>
            <a:r>
              <a:rPr lang="en-US" b="1"/>
              <a:t>Zero-Pollution Action Plan</a:t>
            </a:r>
            <a:r>
              <a:rPr lang="en-US"/>
              <a:t>. The ClimAIr tool will allow for direct simulation of policy effects before implementation.</a:t>
            </a:r>
          </a:p>
          <a:p>
            <a:pPr marL="342900" indent="-342900" algn="just">
              <a:buFont typeface="Arial" panose="020B0604020202020204" pitchFamily="34" charset="0"/>
              <a:buChar char="•"/>
            </a:pPr>
            <a:r>
              <a:rPr lang="en-US" b="1"/>
              <a:t>For Healthcare:</a:t>
            </a:r>
            <a:r>
              <a:rPr lang="en-US"/>
              <a:t> We will provide new insights and predictive tools to the medical field to better understand how environmental factors affect their patients, leading to more targeted prevention and treatment strategies for asthma and allergic rhinitis.</a:t>
            </a:r>
          </a:p>
          <a:p>
            <a:pPr marL="342900" indent="-342900" algn="just">
              <a:buFont typeface="Arial" panose="020B0604020202020204" pitchFamily="34" charset="0"/>
              <a:buChar char="•"/>
            </a:pPr>
            <a:r>
              <a:rPr lang="en-US" b="1"/>
              <a:t>For Urban Planners:</a:t>
            </a:r>
            <a:r>
              <a:rPr lang="en-US"/>
              <a:t> The ClimAIr tool will enable planners to design healthier, more resilient cities by demonstrating the direct health benefits of interventions like green infrastructure or traffic management.</a:t>
            </a:r>
          </a:p>
          <a:p>
            <a:pPr algn="just"/>
            <a:r>
              <a:rPr lang="en-US" b="1"/>
              <a:t>2) Fostering Public Awareness and Resilience</a:t>
            </a:r>
          </a:p>
          <a:p>
            <a:pPr algn="just"/>
            <a:r>
              <a:rPr lang="en-US"/>
              <a:t>The project's </a:t>
            </a:r>
            <a:r>
              <a:rPr lang="en-US" b="1"/>
              <a:t>Learning Factory</a:t>
            </a:r>
            <a:r>
              <a:rPr lang="en-US"/>
              <a:t> and communication strategy will translate complex scientific findings into accessible training courses and materials for citizens, educators, and professionals by . This will lead to:</a:t>
            </a:r>
          </a:p>
          <a:p>
            <a:pPr marL="342900" indent="-342900" algn="just">
              <a:buFont typeface="Arial" panose="020B0604020202020204" pitchFamily="34" charset="0"/>
              <a:buChar char="•"/>
            </a:pPr>
            <a:r>
              <a:rPr lang="en-US"/>
              <a:t>A increase in the implementation of </a:t>
            </a:r>
            <a:r>
              <a:rPr lang="en-US" b="1"/>
              <a:t>pollution mitigation strategies</a:t>
            </a:r>
            <a:r>
              <a:rPr lang="en-US"/>
              <a:t>, </a:t>
            </a:r>
            <a:r>
              <a:rPr lang="en-US" b="1"/>
              <a:t>lowering air pollution levels and related illnesses.</a:t>
            </a:r>
            <a:endParaRPr lang="en-US"/>
          </a:p>
          <a:p>
            <a:pPr marL="342900" indent="-342900" algn="just">
              <a:buFont typeface="Arial" panose="020B0604020202020204" pitchFamily="34" charset="0"/>
              <a:buChar char="•"/>
            </a:pPr>
            <a:r>
              <a:rPr lang="en-US"/>
              <a:t>A </a:t>
            </a:r>
            <a:r>
              <a:rPr lang="en-US" b="1"/>
              <a:t>increase in health knowledge</a:t>
            </a:r>
            <a:r>
              <a:rPr lang="en-US"/>
              <a:t> related to air pollution and </a:t>
            </a:r>
            <a:r>
              <a:rPr lang="en-US" b="1"/>
              <a:t>public engagement</a:t>
            </a:r>
            <a:r>
              <a:rPr lang="en-US"/>
              <a:t> in pollution mitigation efforts.</a:t>
            </a:r>
          </a:p>
          <a:p>
            <a:pPr marL="342900" indent="-342900" algn="just">
              <a:buFont typeface="Arial" panose="020B0604020202020204" pitchFamily="34" charset="0"/>
              <a:buChar char="•"/>
            </a:pPr>
            <a:endParaRPr lang="en-US"/>
          </a:p>
          <a:p>
            <a:endParaRPr lang="en-GB" dirty="0"/>
          </a:p>
        </p:txBody>
      </p:sp>
      <p:sp>
        <p:nvSpPr>
          <p:cNvPr id="3" name="Slide Number Placeholder 2">
            <a:extLst>
              <a:ext uri="{FF2B5EF4-FFF2-40B4-BE49-F238E27FC236}">
                <a16:creationId xmlns:a16="http://schemas.microsoft.com/office/drawing/2014/main" id="{B2CC0AED-7D40-0D5F-576F-69FB393E0FA5}"/>
              </a:ext>
            </a:extLst>
          </p:cNvPr>
          <p:cNvSpPr>
            <a:spLocks noGrp="1"/>
          </p:cNvSpPr>
          <p:nvPr>
            <p:ph type="sldNum" sz="quarter" idx="12"/>
          </p:nvPr>
        </p:nvSpPr>
        <p:spPr/>
        <p:txBody>
          <a:bodyPr/>
          <a:lstStyle/>
          <a:p>
            <a:fld id="{FD56064D-2103-4EB8-B936-28D9B50A58DD}" type="slidenum">
              <a:rPr lang="en-US" smtClean="0"/>
              <a:pPr/>
              <a:t>6</a:t>
            </a:fld>
            <a:endParaRPr lang="en-US" dirty="0"/>
          </a:p>
        </p:txBody>
      </p:sp>
      <p:sp>
        <p:nvSpPr>
          <p:cNvPr id="5" name="Title 4">
            <a:extLst>
              <a:ext uri="{FF2B5EF4-FFF2-40B4-BE49-F238E27FC236}">
                <a16:creationId xmlns:a16="http://schemas.microsoft.com/office/drawing/2014/main" id="{076D16EC-DCC4-E408-0B22-46C080F7E4EA}"/>
              </a:ext>
            </a:extLst>
          </p:cNvPr>
          <p:cNvSpPr>
            <a:spLocks noGrp="1"/>
          </p:cNvSpPr>
          <p:nvPr>
            <p:ph type="title"/>
          </p:nvPr>
        </p:nvSpPr>
        <p:spPr/>
        <p:txBody>
          <a:bodyPr/>
          <a:lstStyle/>
          <a:p>
            <a:r>
              <a:rPr lang="en-GB" dirty="0"/>
              <a:t>Expected political and societal impact</a:t>
            </a:r>
          </a:p>
        </p:txBody>
      </p:sp>
    </p:spTree>
    <p:extLst>
      <p:ext uri="{BB962C8B-B14F-4D97-AF65-F5344CB8AC3E}">
        <p14:creationId xmlns:p14="http://schemas.microsoft.com/office/powerpoint/2010/main" val="8377992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C82B31-B928-1FC6-BA35-E320CEDC164C}"/>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9FBE9DD-99B4-4C68-63D8-DDF605BEC00E}"/>
              </a:ext>
            </a:extLst>
          </p:cNvPr>
          <p:cNvSpPr>
            <a:spLocks noGrp="1"/>
          </p:cNvSpPr>
          <p:nvPr>
            <p:ph type="sldNum" sz="quarter" idx="12"/>
          </p:nvPr>
        </p:nvSpPr>
        <p:spPr/>
        <p:txBody>
          <a:bodyPr/>
          <a:lstStyle/>
          <a:p>
            <a:fld id="{FD56064D-2103-4EB8-B936-28D9B50A58DD}" type="slidenum">
              <a:rPr lang="en-US" smtClean="0"/>
              <a:pPr/>
              <a:t>7</a:t>
            </a:fld>
            <a:endParaRPr lang="en-US" dirty="0"/>
          </a:p>
        </p:txBody>
      </p:sp>
      <p:sp>
        <p:nvSpPr>
          <p:cNvPr id="8" name="CuadroTexto 7">
            <a:extLst>
              <a:ext uri="{FF2B5EF4-FFF2-40B4-BE49-F238E27FC236}">
                <a16:creationId xmlns:a16="http://schemas.microsoft.com/office/drawing/2014/main" id="{A21ABF4B-D656-5ED3-29D9-ABDFE27B7575}"/>
              </a:ext>
            </a:extLst>
          </p:cNvPr>
          <p:cNvSpPr txBox="1"/>
          <p:nvPr/>
        </p:nvSpPr>
        <p:spPr>
          <a:xfrm>
            <a:off x="4482822" y="3477137"/>
            <a:ext cx="3577590" cy="369332"/>
          </a:xfrm>
          <a:prstGeom prst="rect">
            <a:avLst/>
          </a:prstGeom>
          <a:noFill/>
        </p:spPr>
        <p:txBody>
          <a:bodyPr wrap="square">
            <a:spAutoFit/>
          </a:bodyPr>
          <a:lstStyle/>
          <a:p>
            <a:r>
              <a:rPr lang="es-ES"/>
              <a:t>https://www.climair-project.eu/</a:t>
            </a:r>
            <a:endParaRPr lang="es-ES" dirty="0"/>
          </a:p>
        </p:txBody>
      </p:sp>
      <p:pic>
        <p:nvPicPr>
          <p:cNvPr id="4" name="Imagen 3">
            <a:extLst>
              <a:ext uri="{FF2B5EF4-FFF2-40B4-BE49-F238E27FC236}">
                <a16:creationId xmlns:a16="http://schemas.microsoft.com/office/drawing/2014/main" id="{EA638A11-71B3-21D9-2B7B-E46CDEC009F6}"/>
              </a:ext>
            </a:extLst>
          </p:cNvPr>
          <p:cNvPicPr>
            <a:picLocks noChangeAspect="1"/>
          </p:cNvPicPr>
          <p:nvPr/>
        </p:nvPicPr>
        <p:blipFill>
          <a:blip r:embed="rId2"/>
          <a:stretch>
            <a:fillRect/>
          </a:stretch>
        </p:blipFill>
        <p:spPr>
          <a:xfrm>
            <a:off x="4506514" y="2198850"/>
            <a:ext cx="3178972" cy="819654"/>
          </a:xfrm>
          <a:prstGeom prst="rect">
            <a:avLst/>
          </a:prstGeom>
        </p:spPr>
      </p:pic>
      <p:pic>
        <p:nvPicPr>
          <p:cNvPr id="6" name="Imagen 5" descr="Imagen que contiene Diagrama&#10;&#10;El contenido generado por IA puede ser incorrecto.">
            <a:extLst>
              <a:ext uri="{FF2B5EF4-FFF2-40B4-BE49-F238E27FC236}">
                <a16:creationId xmlns:a16="http://schemas.microsoft.com/office/drawing/2014/main" id="{ABB4E734-CA45-B492-3370-F7587B930B46}"/>
              </a:ext>
            </a:extLst>
          </p:cNvPr>
          <p:cNvPicPr>
            <a:picLocks noChangeAspect="1"/>
          </p:cNvPicPr>
          <p:nvPr/>
        </p:nvPicPr>
        <p:blipFill>
          <a:blip r:embed="rId3"/>
          <a:srcRect t="76591"/>
          <a:stretch>
            <a:fillRect/>
          </a:stretch>
        </p:blipFill>
        <p:spPr>
          <a:xfrm>
            <a:off x="0" y="4305102"/>
            <a:ext cx="12192000" cy="1385555"/>
          </a:xfrm>
          <a:prstGeom prst="rect">
            <a:avLst/>
          </a:prstGeom>
        </p:spPr>
      </p:pic>
    </p:spTree>
    <p:extLst>
      <p:ext uri="{BB962C8B-B14F-4D97-AF65-F5344CB8AC3E}">
        <p14:creationId xmlns:p14="http://schemas.microsoft.com/office/powerpoint/2010/main" val="829936794"/>
      </p:ext>
    </p:extLst>
  </p:cSld>
  <p:clrMapOvr>
    <a:masterClrMapping/>
  </p:clrMapOvr>
</p:sld>
</file>

<file path=ppt/theme/theme1.xml><?xml version="1.0" encoding="utf-8"?>
<a:theme xmlns:a="http://schemas.openxmlformats.org/drawingml/2006/main" name="EHN Master">
  <a:themeElements>
    <a:clrScheme name="EHN">
      <a:dk1>
        <a:srgbClr val="3A55B4"/>
      </a:dk1>
      <a:lt1>
        <a:srgbClr val="81DE76"/>
      </a:lt1>
      <a:dk2>
        <a:srgbClr val="000000"/>
      </a:dk2>
      <a:lt2>
        <a:srgbClr val="FFFFFF"/>
      </a:lt2>
      <a:accent1>
        <a:srgbClr val="3A55B4"/>
      </a:accent1>
      <a:accent2>
        <a:srgbClr val="CCFF8C"/>
      </a:accent2>
      <a:accent3>
        <a:srgbClr val="6CADDF"/>
      </a:accent3>
      <a:accent4>
        <a:srgbClr val="8CD9FF"/>
      </a:accent4>
      <a:accent5>
        <a:srgbClr val="FFB800"/>
      </a:accent5>
      <a:accent6>
        <a:srgbClr val="6CADDF"/>
      </a:accent6>
      <a:hlink>
        <a:srgbClr val="3A55B4"/>
      </a:hlink>
      <a:folHlink>
        <a:srgbClr val="81DE76"/>
      </a:folHlink>
    </a:clrScheme>
    <a:fontScheme name="MyPath">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chemeClr val="bg2">
                <a:alpha val="85000"/>
              </a:schemeClr>
            </a:gs>
            <a:gs pos="100000">
              <a:schemeClr val="accent1">
                <a:alpha val="85000"/>
              </a:schemeClr>
            </a:gs>
          </a:gsLst>
          <a:lin ang="0" scaled="1"/>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LT_Template_ModernBoldSophisticated_MO -v5" id="{DF46818F-9661-49C4-BAE8-F3223317B502}" vid="{463BCE77-CCA7-43EE-ABCB-1B1D536A66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6f37284-56db-48b7-8cc0-bfe12b90e953">
      <Terms xmlns="http://schemas.microsoft.com/office/infopath/2007/PartnerControls"/>
    </lcf76f155ced4ddcb4097134ff3c332f>
    <TaxCatchAll xmlns="c51066ff-00b8-48e7-9c75-f4fcdf7b376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108B686C929644C9E8321D406164F8A" ma:contentTypeVersion="12" ma:contentTypeDescription="Create a new document." ma:contentTypeScope="" ma:versionID="5d39a64b6ae4200539defdf90ab9c691">
  <xsd:schema xmlns:xsd="http://www.w3.org/2001/XMLSchema" xmlns:xs="http://www.w3.org/2001/XMLSchema" xmlns:p="http://schemas.microsoft.com/office/2006/metadata/properties" xmlns:ns2="46f37284-56db-48b7-8cc0-bfe12b90e953" xmlns:ns3="c51066ff-00b8-48e7-9c75-f4fcdf7b3762" targetNamespace="http://schemas.microsoft.com/office/2006/metadata/properties" ma:root="true" ma:fieldsID="4bc71470ccd0b85c2740bf27bf439d6f" ns2:_="" ns3:_="">
    <xsd:import namespace="46f37284-56db-48b7-8cc0-bfe12b90e953"/>
    <xsd:import namespace="c51066ff-00b8-48e7-9c75-f4fcdf7b376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f37284-56db-48b7-8cc0-bfe12b90e95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8b6fc0cd-01fe-45a4-a6f7-42bcc5426b53"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51066ff-00b8-48e7-9c75-f4fcdf7b376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c08f2ff7-a389-4227-b905-daf85a12a2c1}" ma:internalName="TaxCatchAll" ma:showField="CatchAllData" ma:web="c51066ff-00b8-48e7-9c75-f4fcdf7b376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17F9CC6-F7CA-41EA-81DA-97EFF19429B6}">
  <ds:schemaRefs>
    <ds:schemaRef ds:uri="http://schemas.microsoft.com/sharepoint/v3/contenttype/forms"/>
  </ds:schemaRefs>
</ds:datastoreItem>
</file>

<file path=customXml/itemProps2.xml><?xml version="1.0" encoding="utf-8"?>
<ds:datastoreItem xmlns:ds="http://schemas.openxmlformats.org/officeDocument/2006/customXml" ds:itemID="{4242AFFF-C96F-4C05-9045-3240A5329ECA}">
  <ds:schemaRefs>
    <ds:schemaRef ds:uri="http://purl.org/dc/terms/"/>
    <ds:schemaRef ds:uri="2c6f2425-eb7e-46d9-be3b-5a0d7e742301"/>
    <ds:schemaRef ds:uri="http://purl.org/dc/elements/1.1/"/>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5eaca969-dc3c-4004-9efa-364093caf362"/>
    <ds:schemaRef ds:uri="http://www.w3.org/XML/1998/namespace"/>
    <ds:schemaRef ds:uri="http://purl.org/dc/dcmitype/"/>
    <ds:schemaRef ds:uri="c51066ff-00b8-48e7-9c75-f4fcdf7b3762"/>
    <ds:schemaRef ds:uri="46f37284-56db-48b7-8cc0-bfe12b90e953"/>
  </ds:schemaRefs>
</ds:datastoreItem>
</file>

<file path=customXml/itemProps3.xml><?xml version="1.0" encoding="utf-8"?>
<ds:datastoreItem xmlns:ds="http://schemas.openxmlformats.org/officeDocument/2006/customXml" ds:itemID="{0562DE70-B48E-4C85-889B-10EB4382D17A}"/>
</file>

<file path=docProps/app.xml><?xml version="1.0" encoding="utf-8"?>
<Properties xmlns="http://schemas.openxmlformats.org/officeDocument/2006/extended-properties" xmlns:vt="http://schemas.openxmlformats.org/officeDocument/2006/docPropsVTypes">
  <Template>Modern bold sophisticated presentation</Template>
  <TotalTime>11981</TotalTime>
  <Words>818</Words>
  <Application>Microsoft Office PowerPoint</Application>
  <PresentationFormat>Panorámica</PresentationFormat>
  <Paragraphs>59</Paragraphs>
  <Slides>7</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7</vt:i4>
      </vt:variant>
    </vt:vector>
  </HeadingPairs>
  <TitlesOfParts>
    <vt:vector size="10" baseType="lpstr">
      <vt:lpstr>Arial</vt:lpstr>
      <vt:lpstr>Calibri</vt:lpstr>
      <vt:lpstr>EHN Master</vt:lpstr>
      <vt:lpstr>Climate change and air contamination: Artificial Intelligence applied on the correlation between air pollutants and non-communicable respiratory diseases in Europe</vt:lpstr>
      <vt:lpstr>Scientific challenge and context</vt:lpstr>
      <vt:lpstr>Scientific challenge and context</vt:lpstr>
      <vt:lpstr>Scientific approach</vt:lpstr>
      <vt:lpstr>Key expected results </vt:lpstr>
      <vt:lpstr>Expected political and societal impact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EHN_PowerPoint_template</dc:title>
  <dc:creator>accelCH</dc:creator>
  <cp:lastModifiedBy>Carlos Sánchez García</cp:lastModifiedBy>
  <cp:revision>9</cp:revision>
  <dcterms:created xsi:type="dcterms:W3CDTF">2022-02-02T12:00:59Z</dcterms:created>
  <dcterms:modified xsi:type="dcterms:W3CDTF">2025-09-19T09:14:59Z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0x010100D108B686C929644C9E8321D406164F8A</vt:lpwstr>
  </property>
  <property fmtid="{D5CDD505-2E9C-101B-9397-08002B2CF9AE}" pid="3" name="MediaServiceImageTags">
    <vt:lpwstr/>
  </property>
  <property fmtid="{D5CDD505-2E9C-101B-9397-08002B2CF9AE}" pid="4" name="_dlc_DocIdItemGuid">
    <vt:lpwstr>fae481c9-02a9-4873-aefe-544cc801a3d2</vt:lpwstr>
  </property>
</Properties>
</file>