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6" r:id="rId4"/>
  </p:sldMasterIdLst>
  <p:notesMasterIdLst>
    <p:notesMasterId r:id="rId18"/>
  </p:notesMasterIdLst>
  <p:handoutMasterIdLst>
    <p:handoutMasterId r:id="rId19"/>
  </p:handoutMasterIdLst>
  <p:sldIdLst>
    <p:sldId id="258" r:id="rId5"/>
    <p:sldId id="274" r:id="rId6"/>
    <p:sldId id="261" r:id="rId7"/>
    <p:sldId id="272" r:id="rId8"/>
    <p:sldId id="275" r:id="rId9"/>
    <p:sldId id="276" r:id="rId10"/>
    <p:sldId id="265" r:id="rId11"/>
    <p:sldId id="273" r:id="rId12"/>
    <p:sldId id="282" r:id="rId13"/>
    <p:sldId id="281" r:id="rId14"/>
    <p:sldId id="266" r:id="rId15"/>
    <p:sldId id="267" r:id="rId16"/>
    <p:sldId id="264" r:id="rId17"/>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Montserrat" panose="020B060402020202020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D9E"/>
    <a:srgbClr val="D9FC99"/>
    <a:srgbClr val="8D46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94" autoAdjust="0"/>
    <p:restoredTop sz="94660"/>
  </p:normalViewPr>
  <p:slideViewPr>
    <p:cSldViewPr snapToGrid="0">
      <p:cViewPr>
        <p:scale>
          <a:sx n="100" d="100"/>
          <a:sy n="100" d="100"/>
        </p:scale>
        <p:origin x="-2580" y="-23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handoutMaster" Target="handoutMasters/handoutMaster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44FA9168-1AA0-4330-93C8-8A2BC786DA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xmlns="" id="{112D8426-202C-4385-BEF1-8D0C15BC74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DCF91F5F-CE2D-4C59-9BE8-D5C9660BC8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82E420-31C0-4FAB-9C47-370244A3A0D7}" type="slidenum">
              <a:rPr lang="en-US" smtClean="0"/>
              <a:t>‹Nr.›</a:t>
            </a:fld>
            <a:endParaRPr lang="en-US"/>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AA7A3-4278-43C6-8774-F62FA0274339}" type="datetimeFigureOut">
              <a:rPr lang="en-US" smtClean="0"/>
              <a:t>9/18/2025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DF500-FE05-4D50-AB42-37EDEB80A66C}" type="slidenum">
              <a:rPr lang="en-US" smtClean="0"/>
              <a:t>‹Nr.›</a:t>
            </a:fld>
            <a:endParaRPr lang="en-US"/>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420C9026-9F98-38A1-C151-51FC388342B0}"/>
              </a:ext>
            </a:extLst>
          </p:cNvPr>
          <p:cNvSpPr/>
          <p:nvPr userDrawn="1"/>
        </p:nvSpPr>
        <p:spPr>
          <a:xfrm flipV="1">
            <a:off x="0" y="6153331"/>
            <a:ext cx="12192000" cy="7079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xmlns="" id="{A34FC0E2-CB24-439B-B95B-B8EF13A99E39}"/>
              </a:ext>
            </a:extLst>
          </p:cNvPr>
          <p:cNvSpPr>
            <a:spLocks noGrp="1"/>
          </p:cNvSpPr>
          <p:nvPr>
            <p:ph type="ctrTitle" hasCustomPrompt="1"/>
          </p:nvPr>
        </p:nvSpPr>
        <p:spPr>
          <a:xfrm>
            <a:off x="701269" y="1953806"/>
            <a:ext cx="10415909" cy="1973223"/>
          </a:xfrm>
        </p:spPr>
        <p:txBody>
          <a:bodyPr lIns="0" rIns="0" anchor="t">
            <a:normAutofit/>
          </a:bodyPr>
          <a:lstStyle>
            <a:lvl1pPr algn="l">
              <a:defRPr sz="4000" b="1">
                <a:solidFill>
                  <a:schemeClr val="tx1"/>
                </a:solidFill>
              </a:defRPr>
            </a:lvl1pPr>
          </a:lstStyle>
          <a:p>
            <a:pPr lvl="0">
              <a:defRPr/>
            </a:pPr>
            <a:r>
              <a:rPr lang="en-US" dirty="0"/>
              <a:t>Click to edit Master text styles</a:t>
            </a:r>
          </a:p>
        </p:txBody>
      </p:sp>
      <p:sp>
        <p:nvSpPr>
          <p:cNvPr id="3" name="Subtitle 2">
            <a:extLst>
              <a:ext uri="{FF2B5EF4-FFF2-40B4-BE49-F238E27FC236}">
                <a16:creationId xmlns:a16="http://schemas.microsoft.com/office/drawing/2014/main" xmlns="" id="{5530698B-AFFB-41C1-AFEB-59EFD036622B}"/>
              </a:ext>
            </a:extLst>
          </p:cNvPr>
          <p:cNvSpPr>
            <a:spLocks noGrp="1"/>
          </p:cNvSpPr>
          <p:nvPr>
            <p:ph type="subTitle" idx="1" hasCustomPrompt="1"/>
          </p:nvPr>
        </p:nvSpPr>
        <p:spPr>
          <a:xfrm>
            <a:off x="701269" y="4048692"/>
            <a:ext cx="10415909" cy="1691569"/>
          </a:xfrm>
        </p:spPr>
        <p:txBody>
          <a:bodyPr lIns="0" rIns="0">
            <a:normAutofit/>
          </a:bodyPr>
          <a:lstStyle>
            <a:lvl1pPr marL="0" indent="0" algn="l">
              <a:buNone/>
              <a:defRPr sz="32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a:t>
            </a:r>
          </a:p>
        </p:txBody>
      </p:sp>
      <p:grpSp>
        <p:nvGrpSpPr>
          <p:cNvPr id="10" name="Group 9">
            <a:extLst>
              <a:ext uri="{FF2B5EF4-FFF2-40B4-BE49-F238E27FC236}">
                <a16:creationId xmlns:a16="http://schemas.microsoft.com/office/drawing/2014/main" xmlns="" id="{1E299837-3BE5-3B43-4E7F-51A2110EC5EA}"/>
              </a:ext>
            </a:extLst>
          </p:cNvPr>
          <p:cNvGrpSpPr/>
          <p:nvPr userDrawn="1"/>
        </p:nvGrpSpPr>
        <p:grpSpPr>
          <a:xfrm>
            <a:off x="701269" y="6229707"/>
            <a:ext cx="8878160" cy="564712"/>
            <a:chOff x="701269" y="6172557"/>
            <a:chExt cx="8878160" cy="564712"/>
          </a:xfrm>
        </p:grpSpPr>
        <p:sp>
          <p:nvSpPr>
            <p:cNvPr id="5" name="TextBox 4">
              <a:extLst>
                <a:ext uri="{FF2B5EF4-FFF2-40B4-BE49-F238E27FC236}">
                  <a16:creationId xmlns:a16="http://schemas.microsoft.com/office/drawing/2014/main" xmlns="" id="{F488B961-3AA9-CDFD-4F96-4A30BB4935BA}"/>
                </a:ext>
              </a:extLst>
            </p:cNvPr>
            <p:cNvSpPr txBox="1"/>
            <p:nvPr userDrawn="1"/>
          </p:nvSpPr>
          <p:spPr>
            <a:xfrm>
              <a:off x="1356050" y="6265485"/>
              <a:ext cx="8223379" cy="369332"/>
            </a:xfrm>
            <a:prstGeom prst="rect">
              <a:avLst/>
            </a:prstGeom>
            <a:noFill/>
          </p:spPr>
          <p:txBody>
            <a:bodyPr wrap="square" rtlCol="0">
              <a:spAutoFit/>
            </a:bodyPr>
            <a:lstStyle/>
            <a:p>
              <a:pPr algn="just">
                <a:spcBef>
                  <a:spcPts val="300"/>
                </a:spcBef>
                <a:spcAft>
                  <a:spcPts val="300"/>
                </a:spcAft>
              </a:pPr>
              <a:r>
                <a:rPr lang="en-GB" sz="900" dirty="0">
                  <a:solidFill>
                    <a:srgbClr val="000000"/>
                  </a:solidFill>
                  <a:effectLst/>
                  <a:latin typeface="Arial" panose="020B0604020202020204" pitchFamily="34" charset="0"/>
                  <a:ea typeface="Calibri" panose="020F0502020204030204" pitchFamily="34" charset="0"/>
                </a:rPr>
                <a:t>Funded by the European Union. Views and opinions expressed are however those of the author(s) only and do not necessarily reflect those of the European Union or the European Health and Digital Executive Agency (</a:t>
              </a:r>
              <a:r>
                <a:rPr lang="en-GB" sz="900" dirty="0" err="1">
                  <a:solidFill>
                    <a:srgbClr val="000000"/>
                  </a:solidFill>
                  <a:effectLst/>
                  <a:latin typeface="Arial" panose="020B0604020202020204" pitchFamily="34" charset="0"/>
                  <a:ea typeface="Calibri" panose="020F0502020204030204" pitchFamily="34" charset="0"/>
                </a:rPr>
                <a:t>HaDEA</a:t>
              </a:r>
              <a:r>
                <a:rPr lang="en-GB" sz="900" dirty="0">
                  <a:solidFill>
                    <a:srgbClr val="000000"/>
                  </a:solidFill>
                  <a:effectLst/>
                  <a:latin typeface="Arial" panose="020B0604020202020204" pitchFamily="34" charset="0"/>
                  <a:ea typeface="Calibri" panose="020F0502020204030204" pitchFamily="34" charset="0"/>
                </a:rPr>
                <a:t>). Neither the European Union nor the granting authority can be held responsible for them.</a:t>
              </a:r>
            </a:p>
          </p:txBody>
        </p:sp>
        <p:pic>
          <p:nvPicPr>
            <p:cNvPr id="7" name="Picture 6">
              <a:extLst>
                <a:ext uri="{FF2B5EF4-FFF2-40B4-BE49-F238E27FC236}">
                  <a16:creationId xmlns:a16="http://schemas.microsoft.com/office/drawing/2014/main" xmlns="" id="{996F6BEF-D13F-9DDE-1147-20B8BE0718B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1269" y="6172557"/>
              <a:ext cx="557201" cy="564712"/>
            </a:xfrm>
            <a:prstGeom prst="rect">
              <a:avLst/>
            </a:prstGeom>
            <a:noFill/>
            <a:ln>
              <a:noFill/>
            </a:ln>
          </p:spPr>
        </p:pic>
      </p:grpSp>
      <p:sp>
        <p:nvSpPr>
          <p:cNvPr id="12" name="Rectangle 11">
            <a:extLst>
              <a:ext uri="{FF2B5EF4-FFF2-40B4-BE49-F238E27FC236}">
                <a16:creationId xmlns:a16="http://schemas.microsoft.com/office/drawing/2014/main" xmlns="" id="{9F287B39-72C6-9454-3E02-36B1E1A38B43}"/>
              </a:ext>
            </a:extLst>
          </p:cNvPr>
          <p:cNvSpPr/>
          <p:nvPr userDrawn="1"/>
        </p:nvSpPr>
        <p:spPr>
          <a:xfrm>
            <a:off x="0" y="6113948"/>
            <a:ext cx="12192000" cy="4890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3964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CD68BE6F-F4EB-C8E2-192C-A24A57949E2E}"/>
              </a:ext>
            </a:extLst>
          </p:cNvPr>
          <p:cNvSpPr/>
          <p:nvPr userDrawn="1"/>
        </p:nvSpPr>
        <p:spPr>
          <a:xfrm flipV="1">
            <a:off x="0" y="6460078"/>
            <a:ext cx="12192000" cy="4071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 name="Rectangle 8">
            <a:extLst>
              <a:ext uri="{FF2B5EF4-FFF2-40B4-BE49-F238E27FC236}">
                <a16:creationId xmlns:a16="http://schemas.microsoft.com/office/drawing/2014/main" xmlns="" id="{2D507A90-9BE8-CD56-DC84-64CEAF39334D}"/>
              </a:ext>
            </a:extLst>
          </p:cNvPr>
          <p:cNvSpPr/>
          <p:nvPr userDrawn="1"/>
        </p:nvSpPr>
        <p:spPr>
          <a:xfrm>
            <a:off x="0" y="6420695"/>
            <a:ext cx="12192000"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F248368-1908-4FA2-8871-C97A5210E96D}"/>
              </a:ext>
            </a:extLst>
          </p:cNvPr>
          <p:cNvSpPr>
            <a:spLocks noGrp="1"/>
          </p:cNvSpPr>
          <p:nvPr>
            <p:ph type="title" hasCustomPrompt="1"/>
          </p:nvPr>
        </p:nvSpPr>
        <p:spPr>
          <a:xfrm>
            <a:off x="614873" y="773460"/>
            <a:ext cx="10830368" cy="481614"/>
          </a:xfrm>
        </p:spPr>
        <p:txBody>
          <a:bodyPr lIns="0" tIns="0" rIns="0" bIns="0">
            <a:normAutofit/>
          </a:bodyPr>
          <a:lstStyle>
            <a:lvl1pPr>
              <a:defRPr sz="3200">
                <a:solidFill>
                  <a:schemeClr val="tx1"/>
                </a:solidFill>
              </a:defRPr>
            </a:lvl1pPr>
          </a:lstStyle>
          <a:p>
            <a:r>
              <a:rPr lang="en-US" dirty="0"/>
              <a:t>CONTENT SLIDE</a:t>
            </a:r>
          </a:p>
        </p:txBody>
      </p:sp>
      <p:sp>
        <p:nvSpPr>
          <p:cNvPr id="3" name="Content Placeholder 2">
            <a:extLst>
              <a:ext uri="{FF2B5EF4-FFF2-40B4-BE49-F238E27FC236}">
                <a16:creationId xmlns:a16="http://schemas.microsoft.com/office/drawing/2014/main" xmlns="" id="{CA18B931-E896-4471-A71A-819D3B682920}"/>
              </a:ext>
            </a:extLst>
          </p:cNvPr>
          <p:cNvSpPr>
            <a:spLocks noGrp="1"/>
          </p:cNvSpPr>
          <p:nvPr>
            <p:ph idx="1"/>
          </p:nvPr>
        </p:nvSpPr>
        <p:spPr>
          <a:xfrm>
            <a:off x="614873" y="1967023"/>
            <a:ext cx="10830368" cy="4117517"/>
          </a:xfrm>
        </p:spPr>
        <p:txBody>
          <a:bodyPr lIns="0" tIns="0" rIns="0" bIns="0">
            <a:normAutofit/>
          </a:bodyPr>
          <a:lstStyle>
            <a:lvl1pPr marL="0" indent="0">
              <a:lnSpc>
                <a:spcPct val="100000"/>
              </a:lnSpc>
              <a:spcBef>
                <a:spcPts val="600"/>
              </a:spcBef>
              <a:buNone/>
              <a:defRPr sz="2000" i="0">
                <a:solidFill>
                  <a:schemeClr val="tx2"/>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xmlns="" id="{A0980AB7-46B3-4911-A879-10A547487050}"/>
              </a:ext>
            </a:extLst>
          </p:cNvPr>
          <p:cNvSpPr>
            <a:spLocks noGrp="1"/>
          </p:cNvSpPr>
          <p:nvPr>
            <p:ph type="sldNum" sz="quarter" idx="12"/>
          </p:nvPr>
        </p:nvSpPr>
        <p:spPr>
          <a:xfrm>
            <a:off x="8849751" y="6560496"/>
            <a:ext cx="2595490" cy="274324"/>
          </a:xfrm>
          <a:prstGeom prst="rect">
            <a:avLst/>
          </a:prstGeom>
        </p:spPr>
        <p:txBody>
          <a:bodyPr/>
          <a:lstStyle>
            <a:lvl1pPr algn="r">
              <a:defRPr sz="1100" b="0">
                <a:solidFill>
                  <a:schemeClr val="tx1"/>
                </a:solidFill>
                <a:latin typeface="Arial" panose="020B0604020202020204" pitchFamily="34" charset="0"/>
                <a:cs typeface="Arial" panose="020B0604020202020204" pitchFamily="34" charset="0"/>
              </a:defRPr>
            </a:lvl1pPr>
          </a:lstStyle>
          <a:p>
            <a:fld id="{FD56064D-2103-4EB8-B936-28D9B50A58DD}" type="slidenum">
              <a:rPr lang="en-US" smtClean="0"/>
              <a:pPr/>
              <a:t>‹Nr.›</a:t>
            </a:fld>
            <a:endParaRPr lang="en-US" dirty="0"/>
          </a:p>
        </p:txBody>
      </p:sp>
      <p:pic>
        <p:nvPicPr>
          <p:cNvPr id="7" name="Picture 6" descr="A blue text on a black background&#10;&#10;AI-generated content may be incorrect.">
            <a:extLst>
              <a:ext uri="{FF2B5EF4-FFF2-40B4-BE49-F238E27FC236}">
                <a16:creationId xmlns:a16="http://schemas.microsoft.com/office/drawing/2014/main" xmlns="" id="{FF1542F0-5E85-31E7-DBA9-2EE1B731AE35}"/>
              </a:ext>
            </a:extLst>
          </p:cNvPr>
          <p:cNvPicPr>
            <a:picLocks noChangeAspect="1"/>
          </p:cNvPicPr>
          <p:nvPr userDrawn="1"/>
        </p:nvPicPr>
        <p:blipFill>
          <a:blip r:embed="rId2"/>
          <a:stretch>
            <a:fillRect/>
          </a:stretch>
        </p:blipFill>
        <p:spPr>
          <a:xfrm>
            <a:off x="8929368" y="176679"/>
            <a:ext cx="2515873" cy="481614"/>
          </a:xfrm>
          <a:prstGeom prst="rect">
            <a:avLst/>
          </a:prstGeom>
        </p:spPr>
      </p:pic>
    </p:spTree>
    <p:extLst>
      <p:ext uri="{BB962C8B-B14F-4D97-AF65-F5344CB8AC3E}">
        <p14:creationId xmlns:p14="http://schemas.microsoft.com/office/powerpoint/2010/main" val="4253675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6BD4368-EE1F-2449-8809-75311F8D38E1}"/>
              </a:ext>
            </a:extLst>
          </p:cNvPr>
          <p:cNvSpPr/>
          <p:nvPr userDrawn="1"/>
        </p:nvSpPr>
        <p:spPr>
          <a:xfrm flipV="1">
            <a:off x="0" y="6460078"/>
            <a:ext cx="12192000" cy="4071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Rectangle 3">
            <a:extLst>
              <a:ext uri="{FF2B5EF4-FFF2-40B4-BE49-F238E27FC236}">
                <a16:creationId xmlns:a16="http://schemas.microsoft.com/office/drawing/2014/main" xmlns="" id="{18541A7D-D626-FB76-9F9D-C2BA2917278B}"/>
              </a:ext>
            </a:extLst>
          </p:cNvPr>
          <p:cNvSpPr/>
          <p:nvPr userDrawn="1"/>
        </p:nvSpPr>
        <p:spPr>
          <a:xfrm>
            <a:off x="0" y="6420695"/>
            <a:ext cx="12192000"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CA18B931-E896-4471-A71A-819D3B682920}"/>
              </a:ext>
            </a:extLst>
          </p:cNvPr>
          <p:cNvSpPr>
            <a:spLocks noGrp="1"/>
          </p:cNvSpPr>
          <p:nvPr>
            <p:ph idx="1"/>
          </p:nvPr>
        </p:nvSpPr>
        <p:spPr>
          <a:xfrm>
            <a:off x="614873" y="1967023"/>
            <a:ext cx="10830368" cy="4117517"/>
          </a:xfrm>
        </p:spPr>
        <p:txBody>
          <a:bodyPr lIns="0" tIns="0" rIns="0" bIns="0">
            <a:normAutofit/>
          </a:bodyPr>
          <a:lstStyle>
            <a:lvl1pPr marL="0" indent="0">
              <a:lnSpc>
                <a:spcPct val="100000"/>
              </a:lnSpc>
              <a:spcBef>
                <a:spcPts val="600"/>
              </a:spcBef>
              <a:buNone/>
              <a:defRPr sz="2000" i="0">
                <a:solidFill>
                  <a:schemeClr val="tx2"/>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dirty="0"/>
              <a:t>Click to edit Master text styles</a:t>
            </a:r>
          </a:p>
        </p:txBody>
      </p:sp>
      <p:sp>
        <p:nvSpPr>
          <p:cNvPr id="7" name="Slide Number Placeholder 5">
            <a:extLst>
              <a:ext uri="{FF2B5EF4-FFF2-40B4-BE49-F238E27FC236}">
                <a16:creationId xmlns:a16="http://schemas.microsoft.com/office/drawing/2014/main" xmlns="" id="{8B7606D2-22C6-9703-F990-237AB7021EF6}"/>
              </a:ext>
            </a:extLst>
          </p:cNvPr>
          <p:cNvSpPr>
            <a:spLocks noGrp="1"/>
          </p:cNvSpPr>
          <p:nvPr>
            <p:ph type="sldNum" sz="quarter" idx="12"/>
          </p:nvPr>
        </p:nvSpPr>
        <p:spPr>
          <a:xfrm>
            <a:off x="8849751" y="6560496"/>
            <a:ext cx="2595490" cy="274324"/>
          </a:xfrm>
          <a:prstGeom prst="rect">
            <a:avLst/>
          </a:prstGeom>
        </p:spPr>
        <p:txBody>
          <a:bodyPr/>
          <a:lstStyle>
            <a:lvl1pPr algn="r">
              <a:defRPr sz="1100" b="0">
                <a:solidFill>
                  <a:schemeClr val="tx1"/>
                </a:solidFill>
                <a:latin typeface="Arial" panose="020B0604020202020204" pitchFamily="34" charset="0"/>
                <a:cs typeface="Arial" panose="020B0604020202020204" pitchFamily="34" charset="0"/>
              </a:defRPr>
            </a:lvl1pPr>
          </a:lstStyle>
          <a:p>
            <a:fld id="{FD56064D-2103-4EB8-B936-28D9B50A58DD}" type="slidenum">
              <a:rPr lang="en-US" smtClean="0"/>
              <a:pPr/>
              <a:t>‹Nr.›</a:t>
            </a:fld>
            <a:endParaRPr lang="en-US" dirty="0"/>
          </a:p>
        </p:txBody>
      </p:sp>
      <p:sp>
        <p:nvSpPr>
          <p:cNvPr id="12" name="Text Placeholder 4">
            <a:extLst>
              <a:ext uri="{FF2B5EF4-FFF2-40B4-BE49-F238E27FC236}">
                <a16:creationId xmlns:a16="http://schemas.microsoft.com/office/drawing/2014/main" xmlns="" id="{BF8A32ED-775E-794C-6235-558F8089CEFC}"/>
              </a:ext>
            </a:extLst>
          </p:cNvPr>
          <p:cNvSpPr>
            <a:spLocks noGrp="1"/>
          </p:cNvSpPr>
          <p:nvPr>
            <p:ph type="body" sz="quarter" idx="13" hasCustomPrompt="1"/>
          </p:nvPr>
        </p:nvSpPr>
        <p:spPr>
          <a:xfrm>
            <a:off x="610337" y="1270581"/>
            <a:ext cx="10830367" cy="476250"/>
          </a:xfrm>
        </p:spPr>
        <p:txBody>
          <a:bodyPr>
            <a:noAutofit/>
          </a:bodyPr>
          <a:lstStyle>
            <a:lvl1pPr marL="0" indent="0">
              <a:buNone/>
              <a:defRPr sz="2800">
                <a:solidFill>
                  <a:schemeClr val="tx1"/>
                </a:solidFill>
              </a:defRPr>
            </a:lvl1pPr>
          </a:lstStyle>
          <a:p>
            <a:pPr lvl="0"/>
            <a:r>
              <a:rPr lang="en-GB" dirty="0"/>
              <a:t>Subtitle</a:t>
            </a:r>
          </a:p>
        </p:txBody>
      </p:sp>
      <p:sp>
        <p:nvSpPr>
          <p:cNvPr id="13" name="Title 1">
            <a:extLst>
              <a:ext uri="{FF2B5EF4-FFF2-40B4-BE49-F238E27FC236}">
                <a16:creationId xmlns:a16="http://schemas.microsoft.com/office/drawing/2014/main" xmlns="" id="{B1F56678-5A94-EEE2-1366-210980140D59}"/>
              </a:ext>
            </a:extLst>
          </p:cNvPr>
          <p:cNvSpPr>
            <a:spLocks noGrp="1"/>
          </p:cNvSpPr>
          <p:nvPr>
            <p:ph type="title" hasCustomPrompt="1"/>
          </p:nvPr>
        </p:nvSpPr>
        <p:spPr>
          <a:xfrm>
            <a:off x="614873" y="773460"/>
            <a:ext cx="10830368" cy="481614"/>
          </a:xfrm>
        </p:spPr>
        <p:txBody>
          <a:bodyPr lIns="0" tIns="0" rIns="0" bIns="0">
            <a:normAutofit/>
          </a:bodyPr>
          <a:lstStyle>
            <a:lvl1pPr>
              <a:defRPr sz="3200">
                <a:solidFill>
                  <a:schemeClr val="tx1"/>
                </a:solidFill>
              </a:defRPr>
            </a:lvl1pPr>
          </a:lstStyle>
          <a:p>
            <a:r>
              <a:rPr lang="en-US" dirty="0"/>
              <a:t>CONTENT SLIDE</a:t>
            </a:r>
          </a:p>
        </p:txBody>
      </p:sp>
      <p:pic>
        <p:nvPicPr>
          <p:cNvPr id="5" name="Picture 4" descr="A blue text on a black background&#10;&#10;AI-generated content may be incorrect.">
            <a:extLst>
              <a:ext uri="{FF2B5EF4-FFF2-40B4-BE49-F238E27FC236}">
                <a16:creationId xmlns:a16="http://schemas.microsoft.com/office/drawing/2014/main" xmlns="" id="{3F08F9E5-0D6A-6886-CFE4-850E93E9C8D7}"/>
              </a:ext>
            </a:extLst>
          </p:cNvPr>
          <p:cNvPicPr>
            <a:picLocks noChangeAspect="1"/>
          </p:cNvPicPr>
          <p:nvPr userDrawn="1"/>
        </p:nvPicPr>
        <p:blipFill>
          <a:blip r:embed="rId2"/>
          <a:stretch>
            <a:fillRect/>
          </a:stretch>
        </p:blipFill>
        <p:spPr>
          <a:xfrm>
            <a:off x="8929368" y="176679"/>
            <a:ext cx="2515873" cy="481614"/>
          </a:xfrm>
          <a:prstGeom prst="rect">
            <a:avLst/>
          </a:prstGeom>
        </p:spPr>
      </p:pic>
    </p:spTree>
    <p:extLst>
      <p:ext uri="{BB962C8B-B14F-4D97-AF65-F5344CB8AC3E}">
        <p14:creationId xmlns:p14="http://schemas.microsoft.com/office/powerpoint/2010/main" val="1605445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61A5B56-B0F7-6850-C07F-439563A89ACD}"/>
              </a:ext>
            </a:extLst>
          </p:cNvPr>
          <p:cNvSpPr/>
          <p:nvPr userDrawn="1"/>
        </p:nvSpPr>
        <p:spPr>
          <a:xfrm flipV="1">
            <a:off x="0" y="6460078"/>
            <a:ext cx="12192000" cy="4071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1" name="Rectangle 10">
            <a:extLst>
              <a:ext uri="{FF2B5EF4-FFF2-40B4-BE49-F238E27FC236}">
                <a16:creationId xmlns:a16="http://schemas.microsoft.com/office/drawing/2014/main" xmlns="" id="{FE5F1D4A-0BC7-F6AA-1663-4A5BF11C2C9C}"/>
              </a:ext>
            </a:extLst>
          </p:cNvPr>
          <p:cNvSpPr/>
          <p:nvPr userDrawn="1"/>
        </p:nvSpPr>
        <p:spPr>
          <a:xfrm>
            <a:off x="0" y="6420695"/>
            <a:ext cx="12192000"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xmlns="" id="{8B7606D2-22C6-9703-F990-237AB7021EF6}"/>
              </a:ext>
            </a:extLst>
          </p:cNvPr>
          <p:cNvSpPr>
            <a:spLocks noGrp="1"/>
          </p:cNvSpPr>
          <p:nvPr>
            <p:ph type="sldNum" sz="quarter" idx="12"/>
          </p:nvPr>
        </p:nvSpPr>
        <p:spPr>
          <a:xfrm>
            <a:off x="8849751" y="6560496"/>
            <a:ext cx="2595490" cy="274324"/>
          </a:xfrm>
          <a:prstGeom prst="rect">
            <a:avLst/>
          </a:prstGeom>
        </p:spPr>
        <p:txBody>
          <a:bodyPr/>
          <a:lstStyle>
            <a:lvl1pPr algn="r">
              <a:defRPr sz="1100" b="0">
                <a:solidFill>
                  <a:schemeClr val="tx1"/>
                </a:solidFill>
                <a:latin typeface="Arial" panose="020B0604020202020204" pitchFamily="34" charset="0"/>
                <a:cs typeface="Arial" panose="020B0604020202020204" pitchFamily="34" charset="0"/>
              </a:defRPr>
            </a:lvl1pPr>
          </a:lstStyle>
          <a:p>
            <a:fld id="{FD56064D-2103-4EB8-B936-28D9B50A58DD}" type="slidenum">
              <a:rPr lang="en-US" smtClean="0"/>
              <a:pPr/>
              <a:t>‹Nr.›</a:t>
            </a:fld>
            <a:endParaRPr lang="en-US" dirty="0"/>
          </a:p>
        </p:txBody>
      </p:sp>
      <p:sp>
        <p:nvSpPr>
          <p:cNvPr id="12" name="Text Placeholder 4">
            <a:extLst>
              <a:ext uri="{FF2B5EF4-FFF2-40B4-BE49-F238E27FC236}">
                <a16:creationId xmlns:a16="http://schemas.microsoft.com/office/drawing/2014/main" xmlns="" id="{BF8A32ED-775E-794C-6235-558F8089CEFC}"/>
              </a:ext>
            </a:extLst>
          </p:cNvPr>
          <p:cNvSpPr>
            <a:spLocks noGrp="1"/>
          </p:cNvSpPr>
          <p:nvPr>
            <p:ph type="body" sz="quarter" idx="13" hasCustomPrompt="1"/>
          </p:nvPr>
        </p:nvSpPr>
        <p:spPr>
          <a:xfrm>
            <a:off x="610337" y="1270581"/>
            <a:ext cx="10830368" cy="476250"/>
          </a:xfrm>
        </p:spPr>
        <p:txBody>
          <a:bodyPr>
            <a:noAutofit/>
          </a:bodyPr>
          <a:lstStyle>
            <a:lvl1pPr marL="0" indent="0">
              <a:buNone/>
              <a:defRPr sz="2800">
                <a:solidFill>
                  <a:schemeClr val="tx1"/>
                </a:solidFill>
              </a:defRPr>
            </a:lvl1pPr>
          </a:lstStyle>
          <a:p>
            <a:pPr lvl="0"/>
            <a:r>
              <a:rPr lang="en-GB" dirty="0"/>
              <a:t>Subtitle</a:t>
            </a:r>
          </a:p>
        </p:txBody>
      </p:sp>
      <p:sp>
        <p:nvSpPr>
          <p:cNvPr id="13" name="Title 1">
            <a:extLst>
              <a:ext uri="{FF2B5EF4-FFF2-40B4-BE49-F238E27FC236}">
                <a16:creationId xmlns:a16="http://schemas.microsoft.com/office/drawing/2014/main" xmlns="" id="{B1F56678-5A94-EEE2-1366-210980140D59}"/>
              </a:ext>
            </a:extLst>
          </p:cNvPr>
          <p:cNvSpPr>
            <a:spLocks noGrp="1"/>
          </p:cNvSpPr>
          <p:nvPr>
            <p:ph type="title" hasCustomPrompt="1"/>
          </p:nvPr>
        </p:nvSpPr>
        <p:spPr>
          <a:xfrm>
            <a:off x="614873" y="773460"/>
            <a:ext cx="10830368" cy="481614"/>
          </a:xfrm>
        </p:spPr>
        <p:txBody>
          <a:bodyPr lIns="0" tIns="0" rIns="0" bIns="0">
            <a:normAutofit/>
          </a:bodyPr>
          <a:lstStyle>
            <a:lvl1pPr>
              <a:defRPr sz="3200">
                <a:solidFill>
                  <a:schemeClr val="tx1"/>
                </a:solidFill>
              </a:defRPr>
            </a:lvl1pPr>
          </a:lstStyle>
          <a:p>
            <a:r>
              <a:rPr lang="en-US" dirty="0"/>
              <a:t>CONTENT SLIDE</a:t>
            </a:r>
          </a:p>
        </p:txBody>
      </p:sp>
      <p:sp>
        <p:nvSpPr>
          <p:cNvPr id="2" name="Text Placeholder 5">
            <a:extLst>
              <a:ext uri="{FF2B5EF4-FFF2-40B4-BE49-F238E27FC236}">
                <a16:creationId xmlns:a16="http://schemas.microsoft.com/office/drawing/2014/main" xmlns="" id="{41073347-0CE4-82C8-7F8B-891F0ACC6BEE}"/>
              </a:ext>
            </a:extLst>
          </p:cNvPr>
          <p:cNvSpPr>
            <a:spLocks noGrp="1"/>
          </p:cNvSpPr>
          <p:nvPr>
            <p:ph type="body" sz="quarter" idx="11" hasCustomPrompt="1"/>
          </p:nvPr>
        </p:nvSpPr>
        <p:spPr>
          <a:xfrm>
            <a:off x="614363" y="1796879"/>
            <a:ext cx="5481637" cy="4518197"/>
          </a:xfrm>
        </p:spPr>
        <p:txBody>
          <a:bodyPr>
            <a:normAutofit/>
          </a:bodyPr>
          <a:lstStyle>
            <a:lvl1pPr>
              <a:defRPr sz="2000"/>
            </a:lvl1pPr>
            <a:lvl2pPr>
              <a:defRPr sz="1800"/>
            </a:lvl2pPr>
          </a:lstStyle>
          <a:p>
            <a:pPr lvl="0"/>
            <a:r>
              <a:rPr lang="en-US" dirty="0"/>
              <a:t>First level text</a:t>
            </a:r>
          </a:p>
          <a:p>
            <a:pPr lvl="1"/>
            <a:r>
              <a:rPr lang="en-US" dirty="0"/>
              <a:t>Second level text</a:t>
            </a:r>
          </a:p>
        </p:txBody>
      </p:sp>
      <p:sp>
        <p:nvSpPr>
          <p:cNvPr id="4" name="SmartArt Placeholder 3">
            <a:extLst>
              <a:ext uri="{FF2B5EF4-FFF2-40B4-BE49-F238E27FC236}">
                <a16:creationId xmlns:a16="http://schemas.microsoft.com/office/drawing/2014/main" xmlns="" id="{397A92AE-4DB8-5433-138E-55818838F6DC}"/>
              </a:ext>
            </a:extLst>
          </p:cNvPr>
          <p:cNvSpPr>
            <a:spLocks noGrp="1"/>
          </p:cNvSpPr>
          <p:nvPr>
            <p:ph type="dgm" sz="quarter" idx="10" hasCustomPrompt="1"/>
          </p:nvPr>
        </p:nvSpPr>
        <p:spPr>
          <a:xfrm>
            <a:off x="6189664" y="2355693"/>
            <a:ext cx="5402261" cy="3959383"/>
          </a:xfrm>
        </p:spPr>
        <p:txBody>
          <a:bodyPr>
            <a:normAutofit/>
          </a:bodyPr>
          <a:lstStyle>
            <a:lvl1pPr>
              <a:defRPr sz="1800"/>
            </a:lvl1pPr>
          </a:lstStyle>
          <a:p>
            <a:r>
              <a:rPr lang="en-GB" dirty="0"/>
              <a:t>Graphic</a:t>
            </a:r>
          </a:p>
        </p:txBody>
      </p:sp>
      <p:sp>
        <p:nvSpPr>
          <p:cNvPr id="6" name="Content Placeholder 5">
            <a:extLst>
              <a:ext uri="{FF2B5EF4-FFF2-40B4-BE49-F238E27FC236}">
                <a16:creationId xmlns:a16="http://schemas.microsoft.com/office/drawing/2014/main" xmlns="" id="{8C2B93EB-87F5-E003-0B1C-A7A8898F0067}"/>
              </a:ext>
            </a:extLst>
          </p:cNvPr>
          <p:cNvSpPr>
            <a:spLocks noGrp="1"/>
          </p:cNvSpPr>
          <p:nvPr>
            <p:ph sz="quarter" idx="14" hasCustomPrompt="1"/>
          </p:nvPr>
        </p:nvSpPr>
        <p:spPr>
          <a:xfrm>
            <a:off x="6189664" y="1796879"/>
            <a:ext cx="5251041" cy="411012"/>
          </a:xfrm>
        </p:spPr>
        <p:txBody>
          <a:bodyPr>
            <a:noAutofit/>
          </a:bodyPr>
          <a:lstStyle>
            <a:lvl1pPr marL="0" indent="0">
              <a:buNone/>
              <a:defRPr sz="2000"/>
            </a:lvl1pPr>
          </a:lstStyle>
          <a:p>
            <a:pPr lvl="0"/>
            <a:r>
              <a:rPr lang="en-US" dirty="0"/>
              <a:t>Graphic title</a:t>
            </a:r>
            <a:endParaRPr lang="en-GB" dirty="0"/>
          </a:p>
        </p:txBody>
      </p:sp>
      <p:pic>
        <p:nvPicPr>
          <p:cNvPr id="5" name="Picture 4" descr="A blue text on a black background&#10;&#10;AI-generated content may be incorrect.">
            <a:extLst>
              <a:ext uri="{FF2B5EF4-FFF2-40B4-BE49-F238E27FC236}">
                <a16:creationId xmlns:a16="http://schemas.microsoft.com/office/drawing/2014/main" xmlns="" id="{BAD8D68C-2FCA-3A29-AD83-80870A366AFB}"/>
              </a:ext>
            </a:extLst>
          </p:cNvPr>
          <p:cNvPicPr>
            <a:picLocks noChangeAspect="1"/>
          </p:cNvPicPr>
          <p:nvPr userDrawn="1"/>
        </p:nvPicPr>
        <p:blipFill>
          <a:blip r:embed="rId2"/>
          <a:stretch>
            <a:fillRect/>
          </a:stretch>
        </p:blipFill>
        <p:spPr>
          <a:xfrm>
            <a:off x="8929368" y="176679"/>
            <a:ext cx="2515873" cy="481614"/>
          </a:xfrm>
          <a:prstGeom prst="rect">
            <a:avLst/>
          </a:prstGeom>
        </p:spPr>
      </p:pic>
    </p:spTree>
    <p:extLst>
      <p:ext uri="{BB962C8B-B14F-4D97-AF65-F5344CB8AC3E}">
        <p14:creationId xmlns:p14="http://schemas.microsoft.com/office/powerpoint/2010/main" val="1033011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9D4767E0-56AB-2E63-7E48-CF303A4AC69F}"/>
              </a:ext>
            </a:extLst>
          </p:cNvPr>
          <p:cNvSpPr/>
          <p:nvPr userDrawn="1"/>
        </p:nvSpPr>
        <p:spPr>
          <a:xfrm flipV="1">
            <a:off x="0" y="6460078"/>
            <a:ext cx="12192000" cy="4071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1" name="Rectangle 10">
            <a:extLst>
              <a:ext uri="{FF2B5EF4-FFF2-40B4-BE49-F238E27FC236}">
                <a16:creationId xmlns:a16="http://schemas.microsoft.com/office/drawing/2014/main" xmlns="" id="{88A99943-F73F-2FEE-D52D-0946F5568D0F}"/>
              </a:ext>
            </a:extLst>
          </p:cNvPr>
          <p:cNvSpPr/>
          <p:nvPr userDrawn="1"/>
        </p:nvSpPr>
        <p:spPr>
          <a:xfrm>
            <a:off x="0" y="6420695"/>
            <a:ext cx="12192000"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xmlns="" id="{8B7606D2-22C6-9703-F990-237AB7021EF6}"/>
              </a:ext>
            </a:extLst>
          </p:cNvPr>
          <p:cNvSpPr>
            <a:spLocks noGrp="1"/>
          </p:cNvSpPr>
          <p:nvPr>
            <p:ph type="sldNum" sz="quarter" idx="12"/>
          </p:nvPr>
        </p:nvSpPr>
        <p:spPr>
          <a:xfrm>
            <a:off x="8849751" y="6560496"/>
            <a:ext cx="2595490" cy="274324"/>
          </a:xfrm>
          <a:prstGeom prst="rect">
            <a:avLst/>
          </a:prstGeom>
        </p:spPr>
        <p:txBody>
          <a:bodyPr/>
          <a:lstStyle>
            <a:lvl1pPr algn="r">
              <a:defRPr sz="1100" b="0">
                <a:solidFill>
                  <a:schemeClr val="tx1"/>
                </a:solidFill>
                <a:latin typeface="Arial" panose="020B0604020202020204" pitchFamily="34" charset="0"/>
                <a:cs typeface="Arial" panose="020B0604020202020204" pitchFamily="34" charset="0"/>
              </a:defRPr>
            </a:lvl1pPr>
          </a:lstStyle>
          <a:p>
            <a:fld id="{FD56064D-2103-4EB8-B936-28D9B50A58DD}" type="slidenum">
              <a:rPr lang="en-US" smtClean="0"/>
              <a:pPr/>
              <a:t>‹Nr.›</a:t>
            </a:fld>
            <a:endParaRPr lang="en-US" dirty="0"/>
          </a:p>
        </p:txBody>
      </p:sp>
      <p:sp>
        <p:nvSpPr>
          <p:cNvPr id="13" name="Title 1">
            <a:extLst>
              <a:ext uri="{FF2B5EF4-FFF2-40B4-BE49-F238E27FC236}">
                <a16:creationId xmlns:a16="http://schemas.microsoft.com/office/drawing/2014/main" xmlns="" id="{B1F56678-5A94-EEE2-1366-210980140D59}"/>
              </a:ext>
            </a:extLst>
          </p:cNvPr>
          <p:cNvSpPr>
            <a:spLocks noGrp="1"/>
          </p:cNvSpPr>
          <p:nvPr>
            <p:ph type="title" hasCustomPrompt="1"/>
          </p:nvPr>
        </p:nvSpPr>
        <p:spPr>
          <a:xfrm>
            <a:off x="614873" y="773460"/>
            <a:ext cx="10830368" cy="481614"/>
          </a:xfrm>
        </p:spPr>
        <p:txBody>
          <a:bodyPr lIns="0" tIns="0" rIns="0" bIns="0">
            <a:normAutofit/>
          </a:bodyPr>
          <a:lstStyle>
            <a:lvl1pPr>
              <a:defRPr sz="3200">
                <a:solidFill>
                  <a:schemeClr val="tx1"/>
                </a:solidFill>
              </a:defRPr>
            </a:lvl1pPr>
          </a:lstStyle>
          <a:p>
            <a:r>
              <a:rPr lang="en-US" dirty="0"/>
              <a:t>CONTENT SLIDE</a:t>
            </a:r>
          </a:p>
        </p:txBody>
      </p:sp>
      <p:sp>
        <p:nvSpPr>
          <p:cNvPr id="2" name="Text Placeholder 5">
            <a:extLst>
              <a:ext uri="{FF2B5EF4-FFF2-40B4-BE49-F238E27FC236}">
                <a16:creationId xmlns:a16="http://schemas.microsoft.com/office/drawing/2014/main" xmlns="" id="{41073347-0CE4-82C8-7F8B-891F0ACC6BEE}"/>
              </a:ext>
            </a:extLst>
          </p:cNvPr>
          <p:cNvSpPr>
            <a:spLocks noGrp="1"/>
          </p:cNvSpPr>
          <p:nvPr>
            <p:ph type="body" sz="quarter" idx="11" hasCustomPrompt="1"/>
          </p:nvPr>
        </p:nvSpPr>
        <p:spPr>
          <a:xfrm>
            <a:off x="614363" y="1796879"/>
            <a:ext cx="5481637" cy="4518197"/>
          </a:xfrm>
        </p:spPr>
        <p:txBody>
          <a:bodyPr>
            <a:normAutofit/>
          </a:bodyPr>
          <a:lstStyle>
            <a:lvl1pPr>
              <a:defRPr sz="2000"/>
            </a:lvl1pPr>
            <a:lvl2pPr>
              <a:defRPr sz="1800"/>
            </a:lvl2pPr>
          </a:lstStyle>
          <a:p>
            <a:pPr lvl="0"/>
            <a:r>
              <a:rPr lang="en-US" dirty="0"/>
              <a:t>First level text</a:t>
            </a:r>
          </a:p>
          <a:p>
            <a:pPr lvl="1"/>
            <a:r>
              <a:rPr lang="en-US" dirty="0"/>
              <a:t>Second level text</a:t>
            </a:r>
          </a:p>
        </p:txBody>
      </p:sp>
      <p:sp>
        <p:nvSpPr>
          <p:cNvPr id="4" name="SmartArt Placeholder 3">
            <a:extLst>
              <a:ext uri="{FF2B5EF4-FFF2-40B4-BE49-F238E27FC236}">
                <a16:creationId xmlns:a16="http://schemas.microsoft.com/office/drawing/2014/main" xmlns="" id="{397A92AE-4DB8-5433-138E-55818838F6DC}"/>
              </a:ext>
            </a:extLst>
          </p:cNvPr>
          <p:cNvSpPr>
            <a:spLocks noGrp="1"/>
          </p:cNvSpPr>
          <p:nvPr>
            <p:ph type="dgm" sz="quarter" idx="10" hasCustomPrompt="1"/>
          </p:nvPr>
        </p:nvSpPr>
        <p:spPr>
          <a:xfrm>
            <a:off x="6189664" y="2355693"/>
            <a:ext cx="5255577" cy="3959383"/>
          </a:xfrm>
        </p:spPr>
        <p:txBody>
          <a:bodyPr>
            <a:normAutofit/>
          </a:bodyPr>
          <a:lstStyle>
            <a:lvl1pPr>
              <a:defRPr sz="1800"/>
            </a:lvl1pPr>
          </a:lstStyle>
          <a:p>
            <a:r>
              <a:rPr lang="en-GB" dirty="0"/>
              <a:t>Graphic</a:t>
            </a:r>
          </a:p>
        </p:txBody>
      </p:sp>
      <p:sp>
        <p:nvSpPr>
          <p:cNvPr id="6" name="Content Placeholder 5">
            <a:extLst>
              <a:ext uri="{FF2B5EF4-FFF2-40B4-BE49-F238E27FC236}">
                <a16:creationId xmlns:a16="http://schemas.microsoft.com/office/drawing/2014/main" xmlns="" id="{8C2B93EB-87F5-E003-0B1C-A7A8898F0067}"/>
              </a:ext>
            </a:extLst>
          </p:cNvPr>
          <p:cNvSpPr>
            <a:spLocks noGrp="1"/>
          </p:cNvSpPr>
          <p:nvPr>
            <p:ph sz="quarter" idx="14" hasCustomPrompt="1"/>
          </p:nvPr>
        </p:nvSpPr>
        <p:spPr>
          <a:xfrm>
            <a:off x="6189664" y="1796879"/>
            <a:ext cx="5255577" cy="411012"/>
          </a:xfrm>
        </p:spPr>
        <p:txBody>
          <a:bodyPr>
            <a:noAutofit/>
          </a:bodyPr>
          <a:lstStyle>
            <a:lvl1pPr marL="0" indent="0">
              <a:buNone/>
              <a:defRPr sz="2000"/>
            </a:lvl1pPr>
          </a:lstStyle>
          <a:p>
            <a:pPr lvl="0"/>
            <a:r>
              <a:rPr lang="en-US" dirty="0"/>
              <a:t>Graphic title</a:t>
            </a:r>
            <a:endParaRPr lang="en-GB" dirty="0"/>
          </a:p>
        </p:txBody>
      </p:sp>
      <p:pic>
        <p:nvPicPr>
          <p:cNvPr id="5" name="Picture 4" descr="A blue text on a black background&#10;&#10;AI-generated content may be incorrect.">
            <a:extLst>
              <a:ext uri="{FF2B5EF4-FFF2-40B4-BE49-F238E27FC236}">
                <a16:creationId xmlns:a16="http://schemas.microsoft.com/office/drawing/2014/main" xmlns="" id="{C82AE53E-B871-3164-4A92-797A9451457E}"/>
              </a:ext>
            </a:extLst>
          </p:cNvPr>
          <p:cNvPicPr>
            <a:picLocks noChangeAspect="1"/>
          </p:cNvPicPr>
          <p:nvPr userDrawn="1"/>
        </p:nvPicPr>
        <p:blipFill>
          <a:blip r:embed="rId2"/>
          <a:stretch>
            <a:fillRect/>
          </a:stretch>
        </p:blipFill>
        <p:spPr>
          <a:xfrm>
            <a:off x="8929368" y="176679"/>
            <a:ext cx="2515873" cy="481614"/>
          </a:xfrm>
          <a:prstGeom prst="rect">
            <a:avLst/>
          </a:prstGeom>
        </p:spPr>
      </p:pic>
    </p:spTree>
    <p:extLst>
      <p:ext uri="{BB962C8B-B14F-4D97-AF65-F5344CB8AC3E}">
        <p14:creationId xmlns:p14="http://schemas.microsoft.com/office/powerpoint/2010/main" val="1048191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3AB52B6-865C-84D8-6EED-9973EA07E519}"/>
              </a:ext>
            </a:extLst>
          </p:cNvPr>
          <p:cNvSpPr/>
          <p:nvPr userDrawn="1"/>
        </p:nvSpPr>
        <p:spPr>
          <a:xfrm flipV="1">
            <a:off x="0" y="6460078"/>
            <a:ext cx="12192000" cy="4071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Rectangle 2">
            <a:extLst>
              <a:ext uri="{FF2B5EF4-FFF2-40B4-BE49-F238E27FC236}">
                <a16:creationId xmlns:a16="http://schemas.microsoft.com/office/drawing/2014/main" xmlns="" id="{DD04F28D-4C88-0885-3F38-39B6B3EAFC39}"/>
              </a:ext>
            </a:extLst>
          </p:cNvPr>
          <p:cNvSpPr/>
          <p:nvPr userDrawn="1"/>
        </p:nvSpPr>
        <p:spPr>
          <a:xfrm>
            <a:off x="0" y="6420695"/>
            <a:ext cx="12192000"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xmlns="" id="{8B7606D2-22C6-9703-F990-237AB7021EF6}"/>
              </a:ext>
            </a:extLst>
          </p:cNvPr>
          <p:cNvSpPr>
            <a:spLocks noGrp="1"/>
          </p:cNvSpPr>
          <p:nvPr>
            <p:ph type="sldNum" sz="quarter" idx="12"/>
          </p:nvPr>
        </p:nvSpPr>
        <p:spPr>
          <a:xfrm>
            <a:off x="8849751" y="6560496"/>
            <a:ext cx="2595490" cy="274324"/>
          </a:xfrm>
          <a:prstGeom prst="rect">
            <a:avLst/>
          </a:prstGeom>
        </p:spPr>
        <p:txBody>
          <a:bodyPr/>
          <a:lstStyle>
            <a:lvl1pPr algn="r">
              <a:defRPr sz="1100" b="0">
                <a:solidFill>
                  <a:schemeClr val="tx1"/>
                </a:solidFill>
                <a:latin typeface="Arial" panose="020B0604020202020204" pitchFamily="34" charset="0"/>
                <a:cs typeface="Arial" panose="020B0604020202020204" pitchFamily="34" charset="0"/>
              </a:defRPr>
            </a:lvl1pPr>
          </a:lstStyle>
          <a:p>
            <a:fld id="{FD56064D-2103-4EB8-B936-28D9B50A58DD}" type="slidenum">
              <a:rPr lang="en-US" smtClean="0"/>
              <a:pPr/>
              <a:t>‹Nr.›</a:t>
            </a:fld>
            <a:endParaRPr lang="en-US" dirty="0"/>
          </a:p>
        </p:txBody>
      </p:sp>
      <p:pic>
        <p:nvPicPr>
          <p:cNvPr id="5" name="Picture 4" descr="A blue text on a black background&#10;&#10;AI-generated content may be incorrect.">
            <a:extLst>
              <a:ext uri="{FF2B5EF4-FFF2-40B4-BE49-F238E27FC236}">
                <a16:creationId xmlns:a16="http://schemas.microsoft.com/office/drawing/2014/main" xmlns="" id="{203BAAAF-5FDC-C95D-CB89-B3F6BBC986D5}"/>
              </a:ext>
            </a:extLst>
          </p:cNvPr>
          <p:cNvPicPr>
            <a:picLocks noChangeAspect="1"/>
          </p:cNvPicPr>
          <p:nvPr userDrawn="1"/>
        </p:nvPicPr>
        <p:blipFill>
          <a:blip r:embed="rId2"/>
          <a:stretch>
            <a:fillRect/>
          </a:stretch>
        </p:blipFill>
        <p:spPr>
          <a:xfrm>
            <a:off x="8929368" y="176679"/>
            <a:ext cx="2515873" cy="481614"/>
          </a:xfrm>
          <a:prstGeom prst="rect">
            <a:avLst/>
          </a:prstGeom>
        </p:spPr>
      </p:pic>
    </p:spTree>
    <p:extLst>
      <p:ext uri="{BB962C8B-B14F-4D97-AF65-F5344CB8AC3E}">
        <p14:creationId xmlns:p14="http://schemas.microsoft.com/office/powerpoint/2010/main" val="17354905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5A38A25-0817-41BC-96A5-5012FE15C978}"/>
              </a:ext>
            </a:extLst>
          </p:cNvPr>
          <p:cNvSpPr>
            <a:spLocks noGrp="1"/>
          </p:cNvSpPr>
          <p:nvPr>
            <p:ph type="title"/>
          </p:nvPr>
        </p:nvSpPr>
        <p:spPr>
          <a:xfrm>
            <a:off x="614873" y="365125"/>
            <a:ext cx="10978078" cy="1325563"/>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1FA28A22-3D06-43EE-BD32-97F90FEA191C}"/>
              </a:ext>
            </a:extLst>
          </p:cNvPr>
          <p:cNvSpPr>
            <a:spLocks noGrp="1"/>
          </p:cNvSpPr>
          <p:nvPr>
            <p:ph type="body" idx="1"/>
          </p:nvPr>
        </p:nvSpPr>
        <p:spPr>
          <a:xfrm>
            <a:off x="614873" y="1825625"/>
            <a:ext cx="10978078" cy="4351338"/>
          </a:xfrm>
          <a:prstGeom prst="rect">
            <a:avLst/>
          </a:prstGeom>
        </p:spPr>
        <p:txBody>
          <a:bodyPr vert="horz" lIns="91440" tIns="45720" rIns="91440" bIns="45720" rtlCol="0">
            <a:normAutofit/>
          </a:bodyPr>
          <a:lstStyle/>
          <a:p>
            <a:pPr lvl="0">
              <a:defRPr/>
            </a:pPr>
            <a:r>
              <a:rPr lang="en-US" dirty="0"/>
              <a:t>Click to edit Master text styles</a:t>
            </a:r>
          </a:p>
          <a:p>
            <a:pPr lvl="1">
              <a:defRPr/>
            </a:pPr>
            <a:r>
              <a:rPr lang="en-US" dirty="0"/>
              <a:t>Second level</a:t>
            </a:r>
          </a:p>
          <a:p>
            <a:pPr lvl="2">
              <a:defRPr/>
            </a:pPr>
            <a:r>
              <a:rPr lang="en-US" dirty="0"/>
              <a:t>Third level</a:t>
            </a:r>
          </a:p>
          <a:p>
            <a:pPr lvl="3">
              <a:defRPr/>
            </a:pPr>
            <a:r>
              <a:rPr lang="en-US" dirty="0"/>
              <a:t>Fourth level</a:t>
            </a:r>
          </a:p>
        </p:txBody>
      </p:sp>
    </p:spTree>
    <p:extLst>
      <p:ext uri="{BB962C8B-B14F-4D97-AF65-F5344CB8AC3E}">
        <p14:creationId xmlns:p14="http://schemas.microsoft.com/office/powerpoint/2010/main" val="160086286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Lst>
  <p:hf hdr="0" ftr="0" dt="0"/>
  <p:txStyles>
    <p:titleStyle>
      <a:lvl1pPr algn="l" defTabSz="914400" rtl="0" eaLnBrk="1" latinLnBrk="0" hangingPunct="1">
        <a:lnSpc>
          <a:spcPct val="90000"/>
        </a:lnSpc>
        <a:spcBef>
          <a:spcPct val="0"/>
        </a:spcBef>
        <a:buNone/>
        <a:defRPr sz="32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ysClr val="windowText" lastClr="0000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ysClr val="windowText" lastClr="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ysClr val="windowText" lastClr="0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ysClr val="windowText" lastClr="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ysClr val="windowText" lastClr="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markersofpollution-markopolo.eu/"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emf"/><Relationship Id="rId7"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emf"/><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orful logo with a black background&#10;&#10;AI-generated content may be incorrect.">
            <a:extLst>
              <a:ext uri="{FF2B5EF4-FFF2-40B4-BE49-F238E27FC236}">
                <a16:creationId xmlns:a16="http://schemas.microsoft.com/office/drawing/2014/main" xmlns="" id="{48C5E37A-2F6F-9B09-F16F-73DD564CC02A}"/>
              </a:ext>
            </a:extLst>
          </p:cNvPr>
          <p:cNvPicPr>
            <a:picLocks noGrp="1" noRot="1" noChangeAspect="1" noMove="1" noResize="1" noEditPoints="1" noAdjustHandles="1" noChangeArrowheads="1" noChangeShapeType="1" noCrop="1"/>
          </p:cNvPicPr>
          <p:nvPr/>
        </p:nvPicPr>
        <p:blipFill>
          <a:blip r:embed="rId2">
            <a:alphaModFix amt="5000"/>
            <a:extLst>
              <a:ext uri="{BEBA8EAE-BF5A-486C-A8C5-ECC9F3942E4B}">
                <a14:imgProps xmlns:a14="http://schemas.microsoft.com/office/drawing/2010/main">
                  <a14:imgLayer r:embed="rId3">
                    <a14:imgEffect>
                      <a14:saturation sat="0"/>
                    </a14:imgEffect>
                  </a14:imgLayer>
                </a14:imgProps>
              </a:ext>
            </a:extLst>
          </a:blip>
          <a:srcRect t="12739" r="18846" b="21366"/>
          <a:stretch/>
        </p:blipFill>
        <p:spPr>
          <a:xfrm>
            <a:off x="4917441" y="0"/>
            <a:ext cx="7274560" cy="6146800"/>
          </a:xfrm>
          <a:prstGeom prst="rect">
            <a:avLst/>
          </a:prstGeom>
        </p:spPr>
      </p:pic>
      <p:pic>
        <p:nvPicPr>
          <p:cNvPr id="9" name="Picture 8" descr="A blue text on a black background&#10;&#10;AI-generated content may be incorrect.">
            <a:extLst>
              <a:ext uri="{FF2B5EF4-FFF2-40B4-BE49-F238E27FC236}">
                <a16:creationId xmlns:a16="http://schemas.microsoft.com/office/drawing/2014/main" xmlns="" id="{47C2FA49-62DE-E4A7-4218-E9748ECA070C}"/>
              </a:ext>
            </a:extLst>
          </p:cNvPr>
          <p:cNvPicPr>
            <a:picLocks noChangeAspect="1"/>
          </p:cNvPicPr>
          <p:nvPr/>
        </p:nvPicPr>
        <p:blipFill>
          <a:blip r:embed="rId4"/>
          <a:stretch>
            <a:fillRect/>
          </a:stretch>
        </p:blipFill>
        <p:spPr>
          <a:xfrm>
            <a:off x="4555273" y="339867"/>
            <a:ext cx="6941034" cy="1328723"/>
          </a:xfrm>
          <a:prstGeom prst="rect">
            <a:avLst/>
          </a:prstGeom>
        </p:spPr>
      </p:pic>
      <p:sp>
        <p:nvSpPr>
          <p:cNvPr id="11" name="Title 1">
            <a:extLst>
              <a:ext uri="{FF2B5EF4-FFF2-40B4-BE49-F238E27FC236}">
                <a16:creationId xmlns:a16="http://schemas.microsoft.com/office/drawing/2014/main" xmlns="" id="{37A8BF48-1910-C8D2-05DE-58EF9E7D766B}"/>
              </a:ext>
            </a:extLst>
          </p:cNvPr>
          <p:cNvSpPr>
            <a:spLocks noGrp="1"/>
          </p:cNvSpPr>
          <p:nvPr>
            <p:ph type="ctrTitle"/>
          </p:nvPr>
        </p:nvSpPr>
        <p:spPr>
          <a:xfrm>
            <a:off x="701269" y="2790825"/>
            <a:ext cx="10989988" cy="1919968"/>
          </a:xfrm>
        </p:spPr>
        <p:txBody>
          <a:bodyPr>
            <a:normAutofit/>
          </a:bodyPr>
          <a:lstStyle/>
          <a:p>
            <a:r>
              <a:rPr lang="en-US" sz="3200" dirty="0"/>
              <a:t>MARKOPOLO</a:t>
            </a:r>
            <a:br>
              <a:rPr lang="en-US" sz="3200" dirty="0"/>
            </a:br>
            <a:r>
              <a:rPr lang="en-US" sz="2400" b="0" dirty="0"/>
              <a:t>Noise and/or ultrafine particulate matter induced cerebral and cardiovascular damage: novel insights from experimental and epidemiological brain-heart axis biomarkers and computational models</a:t>
            </a:r>
            <a:endParaRPr lang="en-US" sz="3200" b="0" dirty="0"/>
          </a:p>
        </p:txBody>
      </p:sp>
      <p:sp>
        <p:nvSpPr>
          <p:cNvPr id="12" name="Subtitle 2">
            <a:extLst>
              <a:ext uri="{FF2B5EF4-FFF2-40B4-BE49-F238E27FC236}">
                <a16:creationId xmlns:a16="http://schemas.microsoft.com/office/drawing/2014/main" xmlns="" id="{CEDE7039-6191-9B71-8F55-B6FA38343BC2}"/>
              </a:ext>
            </a:extLst>
          </p:cNvPr>
          <p:cNvSpPr>
            <a:spLocks noGrp="1"/>
          </p:cNvSpPr>
          <p:nvPr>
            <p:ph type="subTitle" idx="1"/>
          </p:nvPr>
        </p:nvSpPr>
        <p:spPr>
          <a:xfrm>
            <a:off x="701269" y="4833257"/>
            <a:ext cx="10415909" cy="907004"/>
          </a:xfrm>
        </p:spPr>
        <p:txBody>
          <a:bodyPr/>
          <a:lstStyle/>
          <a:p>
            <a:r>
              <a:rPr lang="en-US" b="0" dirty="0"/>
              <a:t>September 25</a:t>
            </a:r>
            <a:r>
              <a:rPr lang="en-US" b="0" baseline="30000" dirty="0"/>
              <a:t>th</a:t>
            </a:r>
            <a:r>
              <a:rPr lang="en-US" b="0" dirty="0"/>
              <a:t>,2025 | </a:t>
            </a:r>
            <a:r>
              <a:rPr lang="en-US" b="0" i="1" dirty="0"/>
              <a:t>Andreas Daiber, UMC-Mainz</a:t>
            </a:r>
          </a:p>
        </p:txBody>
      </p:sp>
      <p:pic>
        <p:nvPicPr>
          <p:cNvPr id="13" name="Grafik 12" descr="Ein Bild, das Grafiken, Kreis, Schrift, Logo enthält.&#10;&#10;KI-generierte Inhalte können fehlerhaft sein.">
            <a:extLst>
              <a:ext uri="{FF2B5EF4-FFF2-40B4-BE49-F238E27FC236}">
                <a16:creationId xmlns:a16="http://schemas.microsoft.com/office/drawing/2014/main" xmlns="" id="{42DEF3D8-5C8A-6CA7-075B-EF248485F37D}"/>
              </a:ext>
            </a:extLst>
          </p:cNvPr>
          <p:cNvPicPr>
            <a:picLocks noChangeAspect="1"/>
          </p:cNvPicPr>
          <p:nvPr/>
        </p:nvPicPr>
        <p:blipFill>
          <a:blip r:embed="rId5"/>
          <a:stretch>
            <a:fillRect/>
          </a:stretch>
        </p:blipFill>
        <p:spPr>
          <a:xfrm>
            <a:off x="695693" y="355427"/>
            <a:ext cx="3048006" cy="1371603"/>
          </a:xfrm>
          <a:prstGeom prst="rect">
            <a:avLst/>
          </a:prstGeom>
        </p:spPr>
      </p:pic>
    </p:spTree>
    <p:extLst>
      <p:ext uri="{BB962C8B-B14F-4D97-AF65-F5344CB8AC3E}">
        <p14:creationId xmlns:p14="http://schemas.microsoft.com/office/powerpoint/2010/main" val="3013068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8990303F-CBC2-CBAB-BA6C-C86414BD6B8B}"/>
            </a:ext>
          </a:extLst>
        </p:cNvPr>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80578333-13AC-659E-D3E1-31CA802B6024}"/>
              </a:ext>
            </a:extLst>
          </p:cNvPr>
          <p:cNvSpPr>
            <a:spLocks noGrp="1"/>
          </p:cNvSpPr>
          <p:nvPr>
            <p:ph idx="1"/>
          </p:nvPr>
        </p:nvSpPr>
        <p:spPr>
          <a:xfrm>
            <a:off x="614873" y="1769129"/>
            <a:ext cx="10830368" cy="4512916"/>
          </a:xfrm>
        </p:spPr>
        <p:txBody>
          <a:bodyPr>
            <a:normAutofit/>
          </a:bodyPr>
          <a:lstStyle/>
          <a:p>
            <a:pPr marL="342900" indent="-342900" algn="l">
              <a:buFont typeface="Arial" panose="020B0604020202020204" pitchFamily="34" charset="0"/>
              <a:buChar char="•"/>
            </a:pPr>
            <a:r>
              <a:rPr lang="en-US" b="1" i="0" smtClean="0">
                <a:solidFill>
                  <a:srgbClr val="222222"/>
                </a:solidFill>
                <a:effectLst/>
              </a:rPr>
              <a:t>WP1-3:</a:t>
            </a:r>
            <a:r>
              <a:rPr lang="en-US" b="0" i="0" smtClean="0">
                <a:solidFill>
                  <a:srgbClr val="222222"/>
                </a:solidFill>
                <a:effectLst/>
              </a:rPr>
              <a:t> mouse exposure studies for combined effects of PM/UFP and aircraft noise have started at UMC-Mainz and UEF. Exposure systems are set-up at UNIPD and MUSC.</a:t>
            </a:r>
            <a:endParaRPr lang="en-US" b="0" i="0" dirty="0">
              <a:solidFill>
                <a:srgbClr val="222222"/>
              </a:solidFill>
              <a:effectLst/>
            </a:endParaRPr>
          </a:p>
          <a:p>
            <a:pPr marL="342900" indent="-342900" algn="l">
              <a:buFont typeface="Arial" panose="020B0604020202020204" pitchFamily="34" charset="0"/>
              <a:buChar char="•"/>
            </a:pPr>
            <a:r>
              <a:rPr lang="en-US" b="1" i="0" smtClean="0">
                <a:solidFill>
                  <a:srgbClr val="222222"/>
                </a:solidFill>
                <a:effectLst/>
              </a:rPr>
              <a:t>WP4-6:</a:t>
            </a:r>
            <a:r>
              <a:rPr lang="en-US" b="0" i="0" smtClean="0">
                <a:solidFill>
                  <a:srgbClr val="222222"/>
                </a:solidFill>
                <a:effectLst/>
              </a:rPr>
              <a:t> measurement campaign for UFP in Switzerland and Kaunas (Lithuania) started.</a:t>
            </a:r>
            <a:endParaRPr lang="en-US" b="0" i="0" dirty="0">
              <a:solidFill>
                <a:srgbClr val="222222"/>
              </a:solidFill>
              <a:effectLst/>
            </a:endParaRPr>
          </a:p>
          <a:p>
            <a:pPr marL="342900" indent="-342900" algn="l">
              <a:buFont typeface="Arial" panose="020B0604020202020204" pitchFamily="34" charset="0"/>
              <a:buChar char="•"/>
            </a:pPr>
            <a:r>
              <a:rPr lang="en-US" b="1" i="0" smtClean="0">
                <a:solidFill>
                  <a:srgbClr val="222222"/>
                </a:solidFill>
                <a:effectLst/>
              </a:rPr>
              <a:t>WP7-8</a:t>
            </a:r>
            <a:r>
              <a:rPr lang="en-US" b="0" i="0" smtClean="0">
                <a:solidFill>
                  <a:srgbClr val="222222"/>
                </a:solidFill>
                <a:effectLst/>
              </a:rPr>
              <a:t>: initial UFP exposure-CVD incidence modeling at 10x10km resolution (global and Europe) published.</a:t>
            </a:r>
            <a:r>
              <a:rPr lang="en-US" b="0" i="0">
                <a:solidFill>
                  <a:srgbClr val="222222"/>
                </a:solidFill>
                <a:effectLst/>
              </a:rPr>
              <a:t> </a:t>
            </a:r>
            <a:r>
              <a:rPr lang="en-US" smtClean="0">
                <a:solidFill>
                  <a:srgbClr val="222222"/>
                </a:solidFill>
              </a:rPr>
              <a:t>Improving the resolution to 1x1km in progress. </a:t>
            </a:r>
            <a:r>
              <a:rPr lang="en-US" b="0" i="0" dirty="0">
                <a:solidFill>
                  <a:srgbClr val="222222"/>
                </a:solidFill>
                <a:effectLst/>
              </a:rPr>
              <a:t>  </a:t>
            </a:r>
          </a:p>
          <a:p>
            <a:pPr marL="342900" indent="-342900" algn="l">
              <a:buFont typeface="Arial" panose="020B0604020202020204" pitchFamily="34" charset="0"/>
              <a:buChar char="•"/>
            </a:pPr>
            <a:r>
              <a:rPr lang="en-US" b="1" i="0" smtClean="0">
                <a:solidFill>
                  <a:srgbClr val="222222"/>
                </a:solidFill>
                <a:effectLst/>
              </a:rPr>
              <a:t>WP9-10:</a:t>
            </a:r>
            <a:r>
              <a:rPr lang="en-US" b="0" i="0" smtClean="0">
                <a:solidFill>
                  <a:srgbClr val="222222"/>
                </a:solidFill>
                <a:effectLst/>
              </a:rPr>
              <a:t> initial proteomic analysis of frozen mouse samples from previous studies (3d noise and/or PM2.5; 3d nano versus micro particles; 4w noise) is completed in three tissues (lung, brain and heart) yielding novel ideas and concepts.</a:t>
            </a:r>
            <a:endParaRPr lang="en-US" b="0" i="0" dirty="0">
              <a:solidFill>
                <a:srgbClr val="222222"/>
              </a:solidFill>
              <a:effectLst/>
            </a:endParaRPr>
          </a:p>
          <a:p>
            <a:pPr marL="342900" indent="-342900" algn="l">
              <a:buFont typeface="Arial" panose="020B0604020202020204" pitchFamily="34" charset="0"/>
              <a:buChar char="•"/>
            </a:pPr>
            <a:r>
              <a:rPr lang="en-US" b="1" i="0" smtClean="0">
                <a:solidFill>
                  <a:srgbClr val="222222"/>
                </a:solidFill>
                <a:effectLst/>
              </a:rPr>
              <a:t>WP11-13</a:t>
            </a:r>
            <a:r>
              <a:rPr lang="en-US" b="0" i="0" smtClean="0">
                <a:solidFill>
                  <a:srgbClr val="222222"/>
                </a:solidFill>
                <a:effectLst/>
              </a:rPr>
              <a:t>: initial bioinformatical analysis of previous RNAseq data (overarching approach over various exposure conditions, interventions and different exposure systems) is in progress.</a:t>
            </a:r>
          </a:p>
          <a:p>
            <a:pPr marL="342900" indent="-342900" algn="l">
              <a:buFont typeface="Arial" panose="020B0604020202020204" pitchFamily="34" charset="0"/>
              <a:buChar char="•"/>
            </a:pPr>
            <a:r>
              <a:rPr lang="en-US" b="1" i="0" smtClean="0">
                <a:solidFill>
                  <a:srgbClr val="222222"/>
                </a:solidFill>
                <a:effectLst/>
              </a:rPr>
              <a:t>WP20</a:t>
            </a:r>
            <a:r>
              <a:rPr lang="en-US" b="0" i="0" smtClean="0">
                <a:solidFill>
                  <a:srgbClr val="222222"/>
                </a:solidFill>
                <a:effectLst/>
              </a:rPr>
              <a:t>: </a:t>
            </a:r>
            <a:r>
              <a:rPr lang="en-US" b="0" i="0" smtClean="0">
                <a:effectLst/>
              </a:rPr>
              <a:t>starts in year 2</a:t>
            </a:r>
            <a:endParaRPr lang="en-US" b="0" i="0" dirty="0">
              <a:effectLst/>
            </a:endParaRPr>
          </a:p>
          <a:p>
            <a:endParaRPr lang="en-GB" dirty="0"/>
          </a:p>
        </p:txBody>
      </p:sp>
      <p:sp>
        <p:nvSpPr>
          <p:cNvPr id="3" name="Slide Number Placeholder 2">
            <a:extLst>
              <a:ext uri="{FF2B5EF4-FFF2-40B4-BE49-F238E27FC236}">
                <a16:creationId xmlns="" xmlns:a16="http://schemas.microsoft.com/office/drawing/2014/main" id="{B2CC0AED-7D40-0D5F-576F-69FB393E0FA5}"/>
              </a:ext>
            </a:extLst>
          </p:cNvPr>
          <p:cNvSpPr>
            <a:spLocks noGrp="1"/>
          </p:cNvSpPr>
          <p:nvPr>
            <p:ph type="sldNum" sz="quarter" idx="12"/>
          </p:nvPr>
        </p:nvSpPr>
        <p:spPr/>
        <p:txBody>
          <a:bodyPr/>
          <a:lstStyle/>
          <a:p>
            <a:fld id="{FD56064D-2103-4EB8-B936-28D9B50A58DD}" type="slidenum">
              <a:rPr lang="en-US" smtClean="0"/>
              <a:pPr/>
              <a:t>10</a:t>
            </a:fld>
            <a:endParaRPr lang="en-US" dirty="0"/>
          </a:p>
        </p:txBody>
      </p:sp>
      <p:sp>
        <p:nvSpPr>
          <p:cNvPr id="5" name="Title 4">
            <a:extLst>
              <a:ext uri="{FF2B5EF4-FFF2-40B4-BE49-F238E27FC236}">
                <a16:creationId xmlns="" xmlns:a16="http://schemas.microsoft.com/office/drawing/2014/main" id="{076D16EC-DCC4-E408-0B22-46C080F7E4EA}"/>
              </a:ext>
            </a:extLst>
          </p:cNvPr>
          <p:cNvSpPr>
            <a:spLocks noGrp="1"/>
          </p:cNvSpPr>
          <p:nvPr>
            <p:ph type="title"/>
          </p:nvPr>
        </p:nvSpPr>
        <p:spPr/>
        <p:txBody>
          <a:bodyPr>
            <a:normAutofit/>
          </a:bodyPr>
          <a:lstStyle/>
          <a:p>
            <a:r>
              <a:rPr lang="en-US" smtClean="0"/>
              <a:t>Current status</a:t>
            </a:r>
            <a:endParaRPr lang="en-GB" dirty="0"/>
          </a:p>
        </p:txBody>
      </p:sp>
      <p:pic>
        <p:nvPicPr>
          <p:cNvPr id="6" name="Grafik 5" descr="Ein Bild, das Grafiken, Kreis, Schrift, Logo enthält.&#10;&#10;KI-generierte Inhalte können fehlerhaft sein.">
            <a:extLst>
              <a:ext uri="{FF2B5EF4-FFF2-40B4-BE49-F238E27FC236}">
                <a16:creationId xmlns:a16="http://schemas.microsoft.com/office/drawing/2014/main" xmlns="" id="{CAE269A4-9215-826D-E9FB-F21B1E76F1DB}"/>
              </a:ext>
            </a:extLst>
          </p:cNvPr>
          <p:cNvPicPr>
            <a:picLocks noChangeAspect="1"/>
          </p:cNvPicPr>
          <p:nvPr/>
        </p:nvPicPr>
        <p:blipFill>
          <a:blip r:embed="rId2"/>
          <a:stretch>
            <a:fillRect/>
          </a:stretch>
        </p:blipFill>
        <p:spPr>
          <a:xfrm>
            <a:off x="7099959" y="65253"/>
            <a:ext cx="1678282" cy="755227"/>
          </a:xfrm>
          <a:prstGeom prst="rect">
            <a:avLst/>
          </a:prstGeom>
        </p:spPr>
      </p:pic>
    </p:spTree>
    <p:extLst>
      <p:ext uri="{BB962C8B-B14F-4D97-AF65-F5344CB8AC3E}">
        <p14:creationId xmlns:p14="http://schemas.microsoft.com/office/powerpoint/2010/main" val="485878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238A341-CCB7-3288-850D-7C716652F00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DD117BA-4914-94C6-C410-9664F9208135}"/>
              </a:ext>
            </a:extLst>
          </p:cNvPr>
          <p:cNvSpPr>
            <a:spLocks noGrp="1"/>
          </p:cNvSpPr>
          <p:nvPr>
            <p:ph idx="1"/>
          </p:nvPr>
        </p:nvSpPr>
        <p:spPr/>
        <p:txBody>
          <a:bodyPr/>
          <a:lstStyle/>
          <a:p>
            <a:pPr marL="342900" indent="-342900">
              <a:buFont typeface="Arial" panose="020B0604020202020204" pitchFamily="34" charset="0"/>
              <a:buChar char="•"/>
            </a:pPr>
            <a:r>
              <a:rPr lang="en-US" sz="1700" b="1" i="0" u="none" strike="noStrike" baseline="0" smtClean="0">
                <a:solidFill>
                  <a:srgbClr val="000000"/>
                </a:solidFill>
              </a:rPr>
              <a:t>Deep mechanistic insights into disease-relevant</a:t>
            </a:r>
            <a:r>
              <a:rPr lang="en-US" sz="1700" b="1" i="0" u="none" strike="noStrike" smtClean="0">
                <a:solidFill>
                  <a:srgbClr val="000000"/>
                </a:solidFill>
              </a:rPr>
              <a:t> </a:t>
            </a:r>
            <a:r>
              <a:rPr lang="en-US" sz="1700" b="1" smtClean="0">
                <a:solidFill>
                  <a:srgbClr val="000000"/>
                </a:solidFill>
              </a:rPr>
              <a:t>pathomechanisms from preclinical studies</a:t>
            </a:r>
          </a:p>
          <a:p>
            <a:pPr marL="342900" indent="-342900">
              <a:buFont typeface="Arial" panose="020B0604020202020204" pitchFamily="34" charset="0"/>
              <a:buChar char="•"/>
            </a:pPr>
            <a:r>
              <a:rPr lang="en-US" sz="1700" b="1" smtClean="0">
                <a:solidFill>
                  <a:srgbClr val="000000"/>
                </a:solidFill>
              </a:rPr>
              <a:t>New </a:t>
            </a:r>
            <a:r>
              <a:rPr lang="en-US" sz="1700" b="1" i="0" u="none" strike="noStrike" baseline="0" dirty="0">
                <a:solidFill>
                  <a:srgbClr val="000000"/>
                </a:solidFill>
              </a:rPr>
              <a:t>biomarkers for precise assessment </a:t>
            </a:r>
            <a:r>
              <a:rPr lang="en-US" sz="1700" b="0" i="0" u="none" strike="noStrike" baseline="0" dirty="0">
                <a:solidFill>
                  <a:srgbClr val="000000"/>
                </a:solidFill>
              </a:rPr>
              <a:t>and early detection of at-risk groups 	</a:t>
            </a:r>
          </a:p>
          <a:p>
            <a:pPr marL="342900" indent="-342900">
              <a:buFont typeface="Arial" panose="020B0604020202020204" pitchFamily="34" charset="0"/>
              <a:buChar char="•"/>
            </a:pPr>
            <a:r>
              <a:rPr lang="en-US" sz="1700" b="1" i="0" u="none" strike="noStrike" baseline="0" dirty="0">
                <a:solidFill>
                  <a:srgbClr val="000000"/>
                </a:solidFill>
              </a:rPr>
              <a:t>Computational model of PM2.5-mediated oxidative reactions </a:t>
            </a:r>
            <a:r>
              <a:rPr lang="en-US" sz="1700" b="0" i="0" u="none" strike="noStrike" baseline="0" dirty="0">
                <a:solidFill>
                  <a:srgbClr val="000000"/>
                </a:solidFill>
              </a:rPr>
              <a:t>and damage of biomolecules in epithelial lining </a:t>
            </a:r>
            <a:r>
              <a:rPr lang="en-US" sz="1700" b="0" i="0" u="none" strike="noStrike" baseline="0">
                <a:solidFill>
                  <a:srgbClr val="000000"/>
                </a:solidFill>
              </a:rPr>
              <a:t>fluid </a:t>
            </a:r>
            <a:endParaRPr lang="en-US" sz="1700" b="0" i="0" u="none" strike="noStrike" baseline="0" smtClean="0">
              <a:solidFill>
                <a:srgbClr val="000000"/>
              </a:solidFill>
            </a:endParaRPr>
          </a:p>
          <a:p>
            <a:pPr marL="342900" indent="-342900">
              <a:buFont typeface="Arial" panose="020B0604020202020204" pitchFamily="34" charset="0"/>
              <a:buChar char="•"/>
            </a:pPr>
            <a:r>
              <a:rPr lang="en-US" sz="1700" b="1" i="0" u="none" strike="noStrike" baseline="0" smtClean="0">
                <a:solidFill>
                  <a:srgbClr val="000000"/>
                </a:solidFill>
              </a:rPr>
              <a:t>Exposure-risk</a:t>
            </a:r>
            <a:r>
              <a:rPr lang="en-US" sz="1700" b="1" i="0" u="none" strike="noStrike" smtClean="0">
                <a:solidFill>
                  <a:srgbClr val="000000"/>
                </a:solidFill>
              </a:rPr>
              <a:t> assessment from computional modeling and empiric exposure data for UFP</a:t>
            </a:r>
            <a:r>
              <a:rPr lang="en-US" sz="1700" b="0" i="0" u="none" strike="noStrike" smtClean="0">
                <a:solidFill>
                  <a:srgbClr val="000000"/>
                </a:solidFill>
              </a:rPr>
              <a:t> (and other exposures) – will allow comparison of these approaches</a:t>
            </a:r>
            <a:r>
              <a:rPr lang="en-US" sz="1700" b="0" i="0" u="none" strike="noStrike" baseline="0" dirty="0">
                <a:solidFill>
                  <a:srgbClr val="000000"/>
                </a:solidFill>
              </a:rPr>
              <a:t>	</a:t>
            </a:r>
          </a:p>
          <a:p>
            <a:pPr marL="342900" indent="-342900">
              <a:buFont typeface="Arial" panose="020B0604020202020204" pitchFamily="34" charset="0"/>
              <a:buChar char="•"/>
            </a:pPr>
            <a:r>
              <a:rPr lang="en-US" sz="1700" b="1" i="0" u="none" strike="noStrike" baseline="0" dirty="0">
                <a:solidFill>
                  <a:srgbClr val="000000"/>
                </a:solidFill>
              </a:rPr>
              <a:t>Novel tools, </a:t>
            </a:r>
            <a:r>
              <a:rPr lang="en-US" sz="1700" b="0" i="0" u="none" strike="noStrike" baseline="0" dirty="0">
                <a:solidFill>
                  <a:srgbClr val="000000"/>
                </a:solidFill>
              </a:rPr>
              <a:t>for evidence based </a:t>
            </a:r>
            <a:r>
              <a:rPr lang="en-US" sz="1700" b="0" i="0" u="none" strike="noStrike" baseline="0">
                <a:solidFill>
                  <a:srgbClr val="000000"/>
                </a:solidFill>
              </a:rPr>
              <a:t>decision </a:t>
            </a:r>
            <a:r>
              <a:rPr lang="en-US" sz="1700">
                <a:solidFill>
                  <a:srgbClr val="000000"/>
                </a:solidFill>
              </a:rPr>
              <a:t>making (gene expression web-based explorer, exposure models, oxidative potential for particle toxicity, METS </a:t>
            </a:r>
            <a:r>
              <a:rPr lang="en-US" sz="1700" smtClean="0">
                <a:solidFill>
                  <a:srgbClr val="000000"/>
                </a:solidFill>
              </a:rPr>
              <a:t>score)</a:t>
            </a:r>
            <a:endParaRPr lang="en-US" sz="1700" b="0" i="0" u="none" strike="noStrike" baseline="0" smtClean="0">
              <a:solidFill>
                <a:srgbClr val="000000"/>
              </a:solidFill>
            </a:endParaRPr>
          </a:p>
          <a:p>
            <a:pPr marL="342900" indent="-342900">
              <a:buFont typeface="Arial" panose="020B0604020202020204" pitchFamily="34" charset="0"/>
              <a:buChar char="•"/>
            </a:pPr>
            <a:r>
              <a:rPr lang="en-US" sz="1700" b="1" smtClean="0">
                <a:solidFill>
                  <a:srgbClr val="000000"/>
                </a:solidFill>
              </a:rPr>
              <a:t>Better understanding of knowledge transfer processes from science to decision makers</a:t>
            </a:r>
            <a:r>
              <a:rPr lang="en-US" sz="1700" b="1" i="0" u="none" strike="noStrike" baseline="0" smtClean="0">
                <a:solidFill>
                  <a:srgbClr val="000000"/>
                </a:solidFill>
              </a:rPr>
              <a:t> </a:t>
            </a:r>
            <a:r>
              <a:rPr lang="en-US" sz="1800" b="0" i="0" u="none" strike="noStrike" baseline="0" dirty="0">
                <a:solidFill>
                  <a:srgbClr val="000000"/>
                </a:solidFill>
                <a:latin typeface="Times New Roman" panose="02020603050405020304" pitchFamily="18" charset="0"/>
              </a:rPr>
              <a:t>	</a:t>
            </a:r>
          </a:p>
        </p:txBody>
      </p:sp>
      <p:sp>
        <p:nvSpPr>
          <p:cNvPr id="3" name="Slide Number Placeholder 2">
            <a:extLst>
              <a:ext uri="{FF2B5EF4-FFF2-40B4-BE49-F238E27FC236}">
                <a16:creationId xmlns:a16="http://schemas.microsoft.com/office/drawing/2014/main" xmlns="" id="{F6C15CCE-6189-7E9A-3A2B-10C35E744979}"/>
              </a:ext>
            </a:extLst>
          </p:cNvPr>
          <p:cNvSpPr>
            <a:spLocks noGrp="1"/>
          </p:cNvSpPr>
          <p:nvPr>
            <p:ph type="sldNum" sz="quarter" idx="12"/>
          </p:nvPr>
        </p:nvSpPr>
        <p:spPr/>
        <p:txBody>
          <a:bodyPr/>
          <a:lstStyle/>
          <a:p>
            <a:fld id="{FD56064D-2103-4EB8-B936-28D9B50A58DD}" type="slidenum">
              <a:rPr lang="en-US" smtClean="0"/>
              <a:pPr/>
              <a:t>11</a:t>
            </a:fld>
            <a:endParaRPr lang="en-US" dirty="0"/>
          </a:p>
        </p:txBody>
      </p:sp>
      <p:sp>
        <p:nvSpPr>
          <p:cNvPr id="5" name="Title 4">
            <a:extLst>
              <a:ext uri="{FF2B5EF4-FFF2-40B4-BE49-F238E27FC236}">
                <a16:creationId xmlns:a16="http://schemas.microsoft.com/office/drawing/2014/main" xmlns="" id="{991F6882-5A1B-652B-E97F-A0684B850C45}"/>
              </a:ext>
            </a:extLst>
          </p:cNvPr>
          <p:cNvSpPr>
            <a:spLocks noGrp="1"/>
          </p:cNvSpPr>
          <p:nvPr>
            <p:ph type="title"/>
          </p:nvPr>
        </p:nvSpPr>
        <p:spPr/>
        <p:txBody>
          <a:bodyPr/>
          <a:lstStyle/>
          <a:p>
            <a:r>
              <a:rPr lang="en-GB" dirty="0">
                <a:solidFill>
                  <a:srgbClr val="004D9E"/>
                </a:solidFill>
              </a:rPr>
              <a:t>Key expected results </a:t>
            </a:r>
          </a:p>
        </p:txBody>
      </p:sp>
      <p:pic>
        <p:nvPicPr>
          <p:cNvPr id="7" name="Grafik 6" descr="Ein Bild, das Grafiken, Kreis, Schrift, Logo enthält.&#10;&#10;KI-generierte Inhalte können fehlerhaft sein.">
            <a:extLst>
              <a:ext uri="{FF2B5EF4-FFF2-40B4-BE49-F238E27FC236}">
                <a16:creationId xmlns:a16="http://schemas.microsoft.com/office/drawing/2014/main" xmlns="" id="{CAE269A4-9215-826D-E9FB-F21B1E76F1DB}"/>
              </a:ext>
            </a:extLst>
          </p:cNvPr>
          <p:cNvPicPr>
            <a:picLocks noChangeAspect="1"/>
          </p:cNvPicPr>
          <p:nvPr/>
        </p:nvPicPr>
        <p:blipFill>
          <a:blip r:embed="rId2"/>
          <a:stretch>
            <a:fillRect/>
          </a:stretch>
        </p:blipFill>
        <p:spPr>
          <a:xfrm>
            <a:off x="7099959" y="65253"/>
            <a:ext cx="1678282" cy="755227"/>
          </a:xfrm>
          <a:prstGeom prst="rect">
            <a:avLst/>
          </a:prstGeom>
        </p:spPr>
      </p:pic>
    </p:spTree>
    <p:extLst>
      <p:ext uri="{BB962C8B-B14F-4D97-AF65-F5344CB8AC3E}">
        <p14:creationId xmlns:p14="http://schemas.microsoft.com/office/powerpoint/2010/main" val="1809129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990303F-CBC2-CBAB-BA6C-C86414BD6B8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80578333-13AC-659E-D3E1-31CA802B6024}"/>
              </a:ext>
            </a:extLst>
          </p:cNvPr>
          <p:cNvSpPr>
            <a:spLocks noGrp="1"/>
          </p:cNvSpPr>
          <p:nvPr>
            <p:ph idx="1"/>
          </p:nvPr>
        </p:nvSpPr>
        <p:spPr>
          <a:xfrm>
            <a:off x="614873" y="1828801"/>
            <a:ext cx="10830368" cy="4255740"/>
          </a:xfrm>
        </p:spPr>
        <p:txBody>
          <a:bodyPr>
            <a:normAutofit/>
          </a:bodyPr>
          <a:lstStyle/>
          <a:p>
            <a:pPr algn="l"/>
            <a:r>
              <a:rPr lang="en-US" sz="1700" b="1" i="0" dirty="0">
                <a:solidFill>
                  <a:srgbClr val="004D9E"/>
                </a:solidFill>
                <a:effectLst/>
              </a:rPr>
              <a:t>By pioneering a “bench to life” approach to study the combined effects of noise and particulate matter (PM), including ultrafine particles (UFPs) and toxins, MARKOPOLO integrates diverse scientific disciplines to address both scientific and societal challenges.</a:t>
            </a:r>
            <a:br>
              <a:rPr lang="en-US" sz="1700" b="1" i="0" dirty="0">
                <a:solidFill>
                  <a:srgbClr val="004D9E"/>
                </a:solidFill>
                <a:effectLst/>
              </a:rPr>
            </a:br>
            <a:endParaRPr lang="en-US" sz="1700" b="1" i="0" dirty="0">
              <a:solidFill>
                <a:srgbClr val="004D9E"/>
              </a:solidFill>
              <a:effectLst/>
            </a:endParaRPr>
          </a:p>
          <a:p>
            <a:pPr marL="285750" indent="-285750" algn="l">
              <a:buFont typeface="Arial" panose="020B0604020202020204" pitchFamily="34" charset="0"/>
              <a:buChar char="•"/>
            </a:pPr>
            <a:r>
              <a:rPr lang="en-US" sz="1700" b="1" i="0" dirty="0">
                <a:solidFill>
                  <a:srgbClr val="004D9E"/>
                </a:solidFill>
                <a:effectLst/>
              </a:rPr>
              <a:t>Scientific:</a:t>
            </a:r>
            <a:r>
              <a:rPr lang="en-US" sz="1700" b="0" i="0" dirty="0">
                <a:solidFill>
                  <a:srgbClr val="222222"/>
                </a:solidFill>
                <a:effectLst/>
              </a:rPr>
              <a:t> The project investigates the health impacts of noise and air pollution, emphasizing vulnerable populations and improving FAIR data practices. MARKOPOLO aims to uncover causal mechanisms for effective interventions, assess the role of UFP metrics in disease risk, and advocate for stricter UFP emission standards.     </a:t>
            </a:r>
          </a:p>
          <a:p>
            <a:pPr marL="285750" indent="-285750" algn="l">
              <a:buFont typeface="Arial" panose="020B0604020202020204" pitchFamily="34" charset="0"/>
              <a:buChar char="•"/>
            </a:pPr>
            <a:r>
              <a:rPr lang="en-US" sz="1700" b="1" i="0" dirty="0">
                <a:solidFill>
                  <a:srgbClr val="004D9E"/>
                </a:solidFill>
                <a:effectLst/>
              </a:rPr>
              <a:t>Technological:</a:t>
            </a:r>
            <a:r>
              <a:rPr lang="en-US" sz="1700" b="0" i="0" dirty="0">
                <a:solidFill>
                  <a:srgbClr val="222222"/>
                </a:solidFill>
                <a:effectLst/>
              </a:rPr>
              <a:t> The project enhances disease burden estimates by refining exposure-response functions and identifying key biomarkers for noise and UFP exposure. These advancements improve risk predictions, validate interventions, and leverage innovative tools and technologies.          </a:t>
            </a:r>
          </a:p>
          <a:p>
            <a:pPr marL="285750" indent="-285750" algn="l">
              <a:buFont typeface="Arial" panose="020B0604020202020204" pitchFamily="34" charset="0"/>
              <a:buChar char="•"/>
            </a:pPr>
            <a:r>
              <a:rPr lang="en-US" sz="1700" b="1" i="0" dirty="0">
                <a:solidFill>
                  <a:srgbClr val="004D9E"/>
                </a:solidFill>
                <a:effectLst/>
              </a:rPr>
              <a:t>Socioeconomic:</a:t>
            </a:r>
            <a:r>
              <a:rPr lang="en-US" sz="1700" b="0" i="0" dirty="0">
                <a:solidFill>
                  <a:srgbClr val="222222"/>
                </a:solidFill>
                <a:effectLst/>
              </a:rPr>
              <a:t> The project supports regulatory efforts by providing evidence for risk assessments, guidelines, and standards. It raises awareness of environmental hazards, reduces healthcare costs, and improves quality of life. MARKOPOLO addresses climate change impacts, aligning with the European Green Deal to create a healthier, more sustainable environment.</a:t>
            </a:r>
          </a:p>
          <a:p>
            <a:endParaRPr lang="en-GB" dirty="0"/>
          </a:p>
        </p:txBody>
      </p:sp>
      <p:sp>
        <p:nvSpPr>
          <p:cNvPr id="3" name="Slide Number Placeholder 2">
            <a:extLst>
              <a:ext uri="{FF2B5EF4-FFF2-40B4-BE49-F238E27FC236}">
                <a16:creationId xmlns:a16="http://schemas.microsoft.com/office/drawing/2014/main" xmlns="" id="{B2CC0AED-7D40-0D5F-576F-69FB393E0FA5}"/>
              </a:ext>
            </a:extLst>
          </p:cNvPr>
          <p:cNvSpPr>
            <a:spLocks noGrp="1"/>
          </p:cNvSpPr>
          <p:nvPr>
            <p:ph type="sldNum" sz="quarter" idx="12"/>
          </p:nvPr>
        </p:nvSpPr>
        <p:spPr/>
        <p:txBody>
          <a:bodyPr/>
          <a:lstStyle/>
          <a:p>
            <a:fld id="{FD56064D-2103-4EB8-B936-28D9B50A58DD}" type="slidenum">
              <a:rPr lang="en-US" smtClean="0"/>
              <a:pPr/>
              <a:t>12</a:t>
            </a:fld>
            <a:endParaRPr lang="en-US" dirty="0"/>
          </a:p>
        </p:txBody>
      </p:sp>
      <p:sp>
        <p:nvSpPr>
          <p:cNvPr id="5" name="Title 4">
            <a:extLst>
              <a:ext uri="{FF2B5EF4-FFF2-40B4-BE49-F238E27FC236}">
                <a16:creationId xmlns:a16="http://schemas.microsoft.com/office/drawing/2014/main" xmlns="" id="{076D16EC-DCC4-E408-0B22-46C080F7E4EA}"/>
              </a:ext>
            </a:extLst>
          </p:cNvPr>
          <p:cNvSpPr>
            <a:spLocks noGrp="1"/>
          </p:cNvSpPr>
          <p:nvPr>
            <p:ph type="title"/>
          </p:nvPr>
        </p:nvSpPr>
        <p:spPr/>
        <p:txBody>
          <a:bodyPr/>
          <a:lstStyle/>
          <a:p>
            <a:r>
              <a:rPr lang="en-GB" dirty="0">
                <a:solidFill>
                  <a:srgbClr val="004D9E"/>
                </a:solidFill>
              </a:rPr>
              <a:t>Expected political and societal impact</a:t>
            </a:r>
          </a:p>
        </p:txBody>
      </p:sp>
      <p:pic>
        <p:nvPicPr>
          <p:cNvPr id="6" name="Grafik 5" descr="Ein Bild, das Grafiken, Kreis, Schrift, Logo enthält.&#10;&#10;KI-generierte Inhalte können fehlerhaft sein.">
            <a:extLst>
              <a:ext uri="{FF2B5EF4-FFF2-40B4-BE49-F238E27FC236}">
                <a16:creationId xmlns:a16="http://schemas.microsoft.com/office/drawing/2014/main" xmlns="" id="{CAE269A4-9215-826D-E9FB-F21B1E76F1DB}"/>
              </a:ext>
            </a:extLst>
          </p:cNvPr>
          <p:cNvPicPr>
            <a:picLocks noChangeAspect="1"/>
          </p:cNvPicPr>
          <p:nvPr/>
        </p:nvPicPr>
        <p:blipFill>
          <a:blip r:embed="rId2"/>
          <a:stretch>
            <a:fillRect/>
          </a:stretch>
        </p:blipFill>
        <p:spPr>
          <a:xfrm>
            <a:off x="7099959" y="65253"/>
            <a:ext cx="1678282" cy="755227"/>
          </a:xfrm>
          <a:prstGeom prst="rect">
            <a:avLst/>
          </a:prstGeom>
        </p:spPr>
      </p:pic>
    </p:spTree>
    <p:extLst>
      <p:ext uri="{BB962C8B-B14F-4D97-AF65-F5344CB8AC3E}">
        <p14:creationId xmlns:p14="http://schemas.microsoft.com/office/powerpoint/2010/main" val="837799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AC82B31-B928-1FC6-BA35-E320CEDC164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79FBE9DD-99B4-4C68-63D8-DDF605BEC00E}"/>
              </a:ext>
            </a:extLst>
          </p:cNvPr>
          <p:cNvSpPr>
            <a:spLocks noGrp="1"/>
          </p:cNvSpPr>
          <p:nvPr>
            <p:ph type="sldNum" sz="quarter" idx="12"/>
          </p:nvPr>
        </p:nvSpPr>
        <p:spPr/>
        <p:txBody>
          <a:bodyPr/>
          <a:lstStyle/>
          <a:p>
            <a:fld id="{FD56064D-2103-4EB8-B936-28D9B50A58DD}" type="slidenum">
              <a:rPr lang="en-US" smtClean="0"/>
              <a:pPr/>
              <a:t>13</a:t>
            </a:fld>
            <a:endParaRPr lang="en-US" dirty="0"/>
          </a:p>
        </p:txBody>
      </p:sp>
      <p:sp>
        <p:nvSpPr>
          <p:cNvPr id="4" name="CuadroTexto 6">
            <a:extLst>
              <a:ext uri="{FF2B5EF4-FFF2-40B4-BE49-F238E27FC236}">
                <a16:creationId xmlns:a16="http://schemas.microsoft.com/office/drawing/2014/main" xmlns="" id="{79A798C9-DB14-C1B7-F861-4A3253A81FE8}"/>
              </a:ext>
            </a:extLst>
          </p:cNvPr>
          <p:cNvSpPr txBox="1"/>
          <p:nvPr/>
        </p:nvSpPr>
        <p:spPr>
          <a:xfrm>
            <a:off x="2659714" y="3796938"/>
            <a:ext cx="6615835" cy="523220"/>
          </a:xfrm>
          <a:prstGeom prst="rect">
            <a:avLst/>
          </a:prstGeom>
          <a:noFill/>
        </p:spPr>
        <p:txBody>
          <a:bodyPr wrap="square" rtlCol="0">
            <a:spAutoFit/>
          </a:bodyPr>
          <a:lstStyle/>
          <a:p>
            <a:pPr algn="ctr"/>
            <a:r>
              <a:rPr lang="es-ES" sz="2800" i="1" dirty="0">
                <a:solidFill>
                  <a:schemeClr val="tx2"/>
                </a:solidFill>
                <a:hlinkClick r:id="rId2"/>
              </a:rPr>
              <a:t>https://markersofpollution-markopolo.eu/</a:t>
            </a:r>
            <a:r>
              <a:rPr lang="es-ES" sz="2800" i="1" dirty="0">
                <a:solidFill>
                  <a:schemeClr val="tx2"/>
                </a:solidFill>
              </a:rPr>
              <a:t> </a:t>
            </a:r>
          </a:p>
        </p:txBody>
      </p:sp>
      <p:pic>
        <p:nvPicPr>
          <p:cNvPr id="5" name="Grafik 4" descr="Ein Bild, das Grafiken, Kreis, Schrift, Logo enthält.&#10;&#10;KI-generierte Inhalte können fehlerhaft sein.">
            <a:extLst>
              <a:ext uri="{FF2B5EF4-FFF2-40B4-BE49-F238E27FC236}">
                <a16:creationId xmlns:a16="http://schemas.microsoft.com/office/drawing/2014/main" xmlns="" id="{DC4569F2-55D7-B30C-5A4A-A8D97299B9CF}"/>
              </a:ext>
            </a:extLst>
          </p:cNvPr>
          <p:cNvPicPr>
            <a:picLocks noChangeAspect="1"/>
          </p:cNvPicPr>
          <p:nvPr/>
        </p:nvPicPr>
        <p:blipFill>
          <a:blip r:embed="rId3"/>
          <a:stretch>
            <a:fillRect/>
          </a:stretch>
        </p:blipFill>
        <p:spPr>
          <a:xfrm>
            <a:off x="4443629" y="1970123"/>
            <a:ext cx="3048006" cy="1371603"/>
          </a:xfrm>
          <a:prstGeom prst="rect">
            <a:avLst/>
          </a:prstGeom>
        </p:spPr>
      </p:pic>
    </p:spTree>
    <p:extLst>
      <p:ext uri="{BB962C8B-B14F-4D97-AF65-F5344CB8AC3E}">
        <p14:creationId xmlns:p14="http://schemas.microsoft.com/office/powerpoint/2010/main" val="829936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Text, Schrift, Karte enthält.&#10;&#10;KI-generierte Inhalte können fehlerhaft sein.">
            <a:extLst>
              <a:ext uri="{FF2B5EF4-FFF2-40B4-BE49-F238E27FC236}">
                <a16:creationId xmlns:a16="http://schemas.microsoft.com/office/drawing/2014/main" xmlns="" id="{DA1CA5DB-7BC9-D9EA-8DE6-7820F8BE3E35}"/>
              </a:ext>
            </a:extLst>
          </p:cNvPr>
          <p:cNvPicPr>
            <a:picLocks noChangeAspect="1"/>
          </p:cNvPicPr>
          <p:nvPr/>
        </p:nvPicPr>
        <p:blipFill>
          <a:blip r:embed="rId2"/>
          <a:stretch>
            <a:fillRect/>
          </a:stretch>
        </p:blipFill>
        <p:spPr>
          <a:xfrm>
            <a:off x="6912864" y="1131242"/>
            <a:ext cx="5279136" cy="5279136"/>
          </a:xfrm>
          <a:prstGeom prst="rect">
            <a:avLst/>
          </a:prstGeom>
        </p:spPr>
      </p:pic>
      <p:sp>
        <p:nvSpPr>
          <p:cNvPr id="3" name="Slide Number Placeholder 2">
            <a:extLst>
              <a:ext uri="{FF2B5EF4-FFF2-40B4-BE49-F238E27FC236}">
                <a16:creationId xmlns:a16="http://schemas.microsoft.com/office/drawing/2014/main" xmlns="" id="{EF7E7FAF-E07D-4F21-619A-C5E57D571594}"/>
              </a:ext>
            </a:extLst>
          </p:cNvPr>
          <p:cNvSpPr>
            <a:spLocks noGrp="1"/>
          </p:cNvSpPr>
          <p:nvPr>
            <p:ph type="sldNum" sz="quarter" idx="12"/>
          </p:nvPr>
        </p:nvSpPr>
        <p:spPr/>
        <p:txBody>
          <a:bodyPr/>
          <a:lstStyle/>
          <a:p>
            <a:fld id="{FD56064D-2103-4EB8-B936-28D9B50A58DD}" type="slidenum">
              <a:rPr lang="en-US" smtClean="0"/>
              <a:pPr/>
              <a:t>2</a:t>
            </a:fld>
            <a:endParaRPr lang="en-US" dirty="0"/>
          </a:p>
        </p:txBody>
      </p:sp>
      <p:sp>
        <p:nvSpPr>
          <p:cNvPr id="11" name="Rechteck: abgerundete Ecken 10">
            <a:extLst>
              <a:ext uri="{FF2B5EF4-FFF2-40B4-BE49-F238E27FC236}">
                <a16:creationId xmlns:a16="http://schemas.microsoft.com/office/drawing/2014/main" xmlns="" id="{B1D4F614-B9FE-00E1-FD74-064367BB928E}"/>
              </a:ext>
            </a:extLst>
          </p:cNvPr>
          <p:cNvSpPr/>
          <p:nvPr/>
        </p:nvSpPr>
        <p:spPr>
          <a:xfrm>
            <a:off x="-448056" y="2039112"/>
            <a:ext cx="7242048" cy="2316263"/>
          </a:xfrm>
          <a:prstGeom prst="roundRect">
            <a:avLst>
              <a:gd name="adj" fmla="val 8024"/>
            </a:avLst>
          </a:prstGeom>
          <a:solidFill>
            <a:srgbClr val="BEC8E6"/>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xmlns="" id="{FF691C49-6AE4-7D81-7235-32A889BC902C}"/>
              </a:ext>
            </a:extLst>
          </p:cNvPr>
          <p:cNvSpPr txBox="1"/>
          <p:nvPr/>
        </p:nvSpPr>
        <p:spPr>
          <a:xfrm>
            <a:off x="429717" y="2204663"/>
            <a:ext cx="6130204" cy="1985159"/>
          </a:xfrm>
          <a:prstGeom prst="rect">
            <a:avLst/>
          </a:prstGeom>
          <a:noFill/>
        </p:spPr>
        <p:txBody>
          <a:bodyPr wrap="none" rtlCol="0">
            <a:spAutoFit/>
          </a:bodyPr>
          <a:lstStyle/>
          <a:p>
            <a:pPr>
              <a:spcAft>
                <a:spcPts val="600"/>
              </a:spcAft>
            </a:pPr>
            <a:r>
              <a:rPr lang="de-DE" sz="1400" b="1" dirty="0">
                <a:solidFill>
                  <a:schemeClr val="tx2"/>
                </a:solidFill>
                <a:latin typeface="Montserrat" panose="00000500000000000000" pitchFamily="2" charset="0"/>
              </a:rPr>
              <a:t>START DATE 		</a:t>
            </a:r>
            <a:r>
              <a:rPr lang="de-DE" sz="1400" dirty="0">
                <a:solidFill>
                  <a:schemeClr val="tx2"/>
                </a:solidFill>
                <a:latin typeface="Montserrat" panose="00000500000000000000" pitchFamily="2" charset="0"/>
              </a:rPr>
              <a:t>01st </a:t>
            </a:r>
            <a:r>
              <a:rPr lang="de-DE" sz="1400" dirty="0" err="1">
                <a:solidFill>
                  <a:schemeClr val="tx2"/>
                </a:solidFill>
                <a:latin typeface="Montserrat" panose="00000500000000000000" pitchFamily="2" charset="0"/>
              </a:rPr>
              <a:t>January</a:t>
            </a:r>
            <a:r>
              <a:rPr lang="de-DE" sz="1400" dirty="0">
                <a:solidFill>
                  <a:schemeClr val="tx2"/>
                </a:solidFill>
                <a:latin typeface="Montserrat" panose="00000500000000000000" pitchFamily="2" charset="0"/>
              </a:rPr>
              <a:t> 2025</a:t>
            </a:r>
          </a:p>
          <a:p>
            <a:pPr>
              <a:spcAft>
                <a:spcPts val="600"/>
              </a:spcAft>
            </a:pPr>
            <a:r>
              <a:rPr lang="de-DE" sz="1400" b="1" dirty="0">
                <a:solidFill>
                  <a:schemeClr val="tx2"/>
                </a:solidFill>
                <a:latin typeface="Montserrat" panose="00000500000000000000" pitchFamily="2" charset="0"/>
              </a:rPr>
              <a:t>DURATION:</a:t>
            </a:r>
            <a:r>
              <a:rPr lang="de-DE" sz="1400" dirty="0">
                <a:solidFill>
                  <a:schemeClr val="tx2"/>
                </a:solidFill>
                <a:latin typeface="Montserrat" panose="00000500000000000000" pitchFamily="2" charset="0"/>
              </a:rPr>
              <a:t> 		4 </a:t>
            </a:r>
            <a:r>
              <a:rPr lang="de-DE" sz="1400" dirty="0" err="1">
                <a:solidFill>
                  <a:schemeClr val="tx2"/>
                </a:solidFill>
                <a:latin typeface="Montserrat" panose="00000500000000000000" pitchFamily="2" charset="0"/>
              </a:rPr>
              <a:t>years</a:t>
            </a:r>
            <a:endParaRPr lang="de-DE" sz="1400" dirty="0">
              <a:solidFill>
                <a:schemeClr val="tx2"/>
              </a:solidFill>
              <a:latin typeface="Montserrat" panose="00000500000000000000" pitchFamily="2" charset="0"/>
            </a:endParaRPr>
          </a:p>
          <a:p>
            <a:pPr>
              <a:spcAft>
                <a:spcPts val="600"/>
              </a:spcAft>
            </a:pPr>
            <a:r>
              <a:rPr lang="de-DE" sz="1400" b="1" dirty="0">
                <a:solidFill>
                  <a:schemeClr val="tx2"/>
                </a:solidFill>
                <a:latin typeface="Montserrat" panose="00000500000000000000" pitchFamily="2" charset="0"/>
              </a:rPr>
              <a:t>MEMBERS:</a:t>
            </a:r>
            <a:r>
              <a:rPr lang="de-DE" sz="1400" dirty="0">
                <a:solidFill>
                  <a:schemeClr val="tx2"/>
                </a:solidFill>
                <a:latin typeface="Montserrat" panose="00000500000000000000" pitchFamily="2" charset="0"/>
              </a:rPr>
              <a:t> 		15 </a:t>
            </a:r>
            <a:r>
              <a:rPr lang="de-DE" sz="1400" dirty="0" err="1">
                <a:solidFill>
                  <a:schemeClr val="tx2"/>
                </a:solidFill>
                <a:latin typeface="Montserrat" panose="00000500000000000000" pitchFamily="2" charset="0"/>
              </a:rPr>
              <a:t>institutions</a:t>
            </a:r>
            <a:r>
              <a:rPr lang="de-DE" sz="1400" dirty="0">
                <a:solidFill>
                  <a:schemeClr val="tx2"/>
                </a:solidFill>
                <a:latin typeface="Montserrat" panose="00000500000000000000" pitchFamily="2" charset="0"/>
              </a:rPr>
              <a:t> </a:t>
            </a:r>
            <a:r>
              <a:rPr lang="de-DE" sz="1400" dirty="0" err="1">
                <a:solidFill>
                  <a:schemeClr val="tx2"/>
                </a:solidFill>
                <a:latin typeface="Montserrat" panose="00000500000000000000" pitchFamily="2" charset="0"/>
              </a:rPr>
              <a:t>from</a:t>
            </a:r>
            <a:r>
              <a:rPr lang="de-DE" sz="1400" dirty="0">
                <a:solidFill>
                  <a:schemeClr val="tx2"/>
                </a:solidFill>
                <a:latin typeface="Montserrat" panose="00000500000000000000" pitchFamily="2" charset="0"/>
              </a:rPr>
              <a:t> 10 countries</a:t>
            </a:r>
          </a:p>
          <a:p>
            <a:pPr>
              <a:spcAft>
                <a:spcPts val="600"/>
              </a:spcAft>
            </a:pPr>
            <a:r>
              <a:rPr lang="de-DE" sz="1400" b="1" dirty="0">
                <a:solidFill>
                  <a:schemeClr val="tx2"/>
                </a:solidFill>
                <a:latin typeface="Montserrat" panose="00000500000000000000" pitchFamily="2" charset="0"/>
              </a:rPr>
              <a:t>EU GRANT AMOUNT: 	</a:t>
            </a:r>
            <a:r>
              <a:rPr lang="de-DE" sz="1400" dirty="0">
                <a:solidFill>
                  <a:schemeClr val="tx2"/>
                </a:solidFill>
                <a:latin typeface="Montserrat" panose="00000500000000000000" pitchFamily="2" charset="0"/>
              </a:rPr>
              <a:t>7.99 </a:t>
            </a:r>
            <a:r>
              <a:rPr lang="de-DE" sz="1400" dirty="0" err="1">
                <a:solidFill>
                  <a:schemeClr val="tx2"/>
                </a:solidFill>
                <a:latin typeface="Montserrat" panose="00000500000000000000" pitchFamily="2" charset="0"/>
              </a:rPr>
              <a:t>million</a:t>
            </a:r>
            <a:r>
              <a:rPr lang="de-DE" sz="1400" dirty="0">
                <a:solidFill>
                  <a:schemeClr val="tx2"/>
                </a:solidFill>
                <a:latin typeface="Montserrat" panose="00000500000000000000" pitchFamily="2" charset="0"/>
              </a:rPr>
              <a:t> Euro</a:t>
            </a:r>
            <a:endParaRPr lang="de-DE" sz="1400" b="1" dirty="0">
              <a:solidFill>
                <a:schemeClr val="tx2"/>
              </a:solidFill>
              <a:latin typeface="Montserrat" panose="00000500000000000000" pitchFamily="2" charset="0"/>
            </a:endParaRPr>
          </a:p>
          <a:p>
            <a:pPr>
              <a:spcAft>
                <a:spcPts val="600"/>
              </a:spcAft>
            </a:pPr>
            <a:r>
              <a:rPr lang="de-DE" sz="1400" b="1" dirty="0">
                <a:solidFill>
                  <a:schemeClr val="tx2"/>
                </a:solidFill>
                <a:latin typeface="Montserrat" panose="00000500000000000000" pitchFamily="2" charset="0"/>
              </a:rPr>
              <a:t>SWISS GRANT AMOUNT:   	</a:t>
            </a:r>
            <a:r>
              <a:rPr lang="de-DE" sz="1400" dirty="0">
                <a:solidFill>
                  <a:schemeClr val="tx2"/>
                </a:solidFill>
                <a:latin typeface="Montserrat" panose="00000500000000000000" pitchFamily="2" charset="0"/>
              </a:rPr>
              <a:t>1.28 </a:t>
            </a:r>
            <a:r>
              <a:rPr lang="de-DE" sz="1400" dirty="0" err="1">
                <a:solidFill>
                  <a:schemeClr val="tx2"/>
                </a:solidFill>
                <a:latin typeface="Montserrat" panose="00000500000000000000" pitchFamily="2" charset="0"/>
              </a:rPr>
              <a:t>million</a:t>
            </a:r>
            <a:r>
              <a:rPr lang="de-DE" sz="1400" dirty="0">
                <a:solidFill>
                  <a:schemeClr val="tx2"/>
                </a:solidFill>
                <a:latin typeface="Montserrat" panose="00000500000000000000" pitchFamily="2" charset="0"/>
              </a:rPr>
              <a:t> Euro</a:t>
            </a:r>
          </a:p>
          <a:p>
            <a:pPr>
              <a:spcAft>
                <a:spcPts val="600"/>
              </a:spcAft>
            </a:pPr>
            <a:r>
              <a:rPr lang="de-DE" sz="1400" b="1" dirty="0">
                <a:solidFill>
                  <a:schemeClr val="accent1"/>
                </a:solidFill>
                <a:latin typeface="Montserrat" panose="00000500000000000000" pitchFamily="2" charset="0"/>
              </a:rPr>
              <a:t/>
            </a:r>
            <a:br>
              <a:rPr lang="de-DE" sz="1400" b="1" dirty="0">
                <a:solidFill>
                  <a:schemeClr val="accent1"/>
                </a:solidFill>
                <a:latin typeface="Montserrat" panose="00000500000000000000" pitchFamily="2" charset="0"/>
              </a:rPr>
            </a:br>
            <a:r>
              <a:rPr lang="de-DE" sz="1400" b="1" dirty="0">
                <a:solidFill>
                  <a:srgbClr val="C41B17"/>
                </a:solidFill>
                <a:latin typeface="Montserrat" panose="00000500000000000000" pitchFamily="2" charset="0"/>
              </a:rPr>
              <a:t>COORDINATOR: 		Prof. Andreas Daiber </a:t>
            </a:r>
            <a:r>
              <a:rPr lang="de-DE" sz="1400" dirty="0">
                <a:solidFill>
                  <a:srgbClr val="C41B17"/>
                </a:solidFill>
                <a:latin typeface="Montserrat" panose="00000500000000000000" pitchFamily="2" charset="0"/>
              </a:rPr>
              <a:t>(UMC-Mainz)</a:t>
            </a:r>
          </a:p>
        </p:txBody>
      </p:sp>
      <p:pic>
        <p:nvPicPr>
          <p:cNvPr id="10" name="Grafik 9" descr="Ein Bild, das Kreis enthält.&#10;&#10;KI-generierte Inhalte können fehlerhaft sein.">
            <a:extLst>
              <a:ext uri="{FF2B5EF4-FFF2-40B4-BE49-F238E27FC236}">
                <a16:creationId xmlns:a16="http://schemas.microsoft.com/office/drawing/2014/main" xmlns="" id="{A9D0401D-50A9-194D-4699-42D41C3EA737}"/>
              </a:ext>
            </a:extLst>
          </p:cNvPr>
          <p:cNvPicPr>
            <a:picLocks noChangeAspect="1"/>
          </p:cNvPicPr>
          <p:nvPr/>
        </p:nvPicPr>
        <p:blipFill>
          <a:blip r:embed="rId3"/>
          <a:stretch>
            <a:fillRect/>
          </a:stretch>
        </p:blipFill>
        <p:spPr>
          <a:xfrm>
            <a:off x="3659954" y="4438072"/>
            <a:ext cx="2704270" cy="1657541"/>
          </a:xfrm>
          <a:prstGeom prst="rect">
            <a:avLst/>
          </a:prstGeom>
        </p:spPr>
      </p:pic>
      <p:pic>
        <p:nvPicPr>
          <p:cNvPr id="14" name="Grafik 13" descr="Ein Bild, das Muster, Blau, Symmetrie, Quadrat enthält.&#10;&#10;KI-generierte Inhalte können fehlerhaft sein.">
            <a:extLst>
              <a:ext uri="{FF2B5EF4-FFF2-40B4-BE49-F238E27FC236}">
                <a16:creationId xmlns:a16="http://schemas.microsoft.com/office/drawing/2014/main" xmlns="" id="{44E3B05F-3F83-2FDB-8D23-3F3D82E08E94}"/>
              </a:ext>
            </a:extLst>
          </p:cNvPr>
          <p:cNvPicPr>
            <a:picLocks noChangeAspect="1"/>
          </p:cNvPicPr>
          <p:nvPr/>
        </p:nvPicPr>
        <p:blipFill>
          <a:blip r:embed="rId4"/>
          <a:stretch>
            <a:fillRect/>
          </a:stretch>
        </p:blipFill>
        <p:spPr>
          <a:xfrm>
            <a:off x="426155" y="4476532"/>
            <a:ext cx="1405309" cy="1533118"/>
          </a:xfrm>
          <a:prstGeom prst="rect">
            <a:avLst/>
          </a:prstGeom>
        </p:spPr>
      </p:pic>
      <p:sp>
        <p:nvSpPr>
          <p:cNvPr id="15" name="Textfeld 14">
            <a:extLst>
              <a:ext uri="{FF2B5EF4-FFF2-40B4-BE49-F238E27FC236}">
                <a16:creationId xmlns:a16="http://schemas.microsoft.com/office/drawing/2014/main" xmlns="" id="{C15E012C-3F55-A9F3-BBD3-65FDA16EA992}"/>
              </a:ext>
            </a:extLst>
          </p:cNvPr>
          <p:cNvSpPr txBox="1"/>
          <p:nvPr/>
        </p:nvSpPr>
        <p:spPr>
          <a:xfrm>
            <a:off x="426155" y="6048109"/>
            <a:ext cx="5477306" cy="307777"/>
          </a:xfrm>
          <a:prstGeom prst="rect">
            <a:avLst/>
          </a:prstGeom>
          <a:noFill/>
        </p:spPr>
        <p:txBody>
          <a:bodyPr wrap="square" rtlCol="0">
            <a:spAutoFit/>
          </a:bodyPr>
          <a:lstStyle/>
          <a:p>
            <a:pPr>
              <a:spcAft>
                <a:spcPts val="600"/>
              </a:spcAft>
            </a:pPr>
            <a:r>
              <a:rPr lang="de-DE" sz="1400" b="1" dirty="0">
                <a:solidFill>
                  <a:srgbClr val="004D9E"/>
                </a:solidFill>
                <a:latin typeface="Montserrat" panose="00000500000000000000" pitchFamily="2" charset="0"/>
              </a:rPr>
              <a:t>MORE INFO: www.markersofpollution-markopolo.eu </a:t>
            </a:r>
            <a:endParaRPr lang="de-DE" sz="1400" dirty="0">
              <a:solidFill>
                <a:srgbClr val="004D9E"/>
              </a:solidFill>
              <a:latin typeface="Montserrat" panose="00000500000000000000" pitchFamily="2" charset="0"/>
            </a:endParaRPr>
          </a:p>
        </p:txBody>
      </p:sp>
      <p:grpSp>
        <p:nvGrpSpPr>
          <p:cNvPr id="16" name="Gruppieren 15">
            <a:extLst>
              <a:ext uri="{FF2B5EF4-FFF2-40B4-BE49-F238E27FC236}">
                <a16:creationId xmlns:a16="http://schemas.microsoft.com/office/drawing/2014/main" xmlns="" id="{38351402-E066-0FB5-3FE0-567DDC3BBE07}"/>
              </a:ext>
            </a:extLst>
          </p:cNvPr>
          <p:cNvGrpSpPr/>
          <p:nvPr/>
        </p:nvGrpSpPr>
        <p:grpSpPr>
          <a:xfrm>
            <a:off x="1793733" y="4816829"/>
            <a:ext cx="1974549" cy="848522"/>
            <a:chOff x="1235230" y="3358635"/>
            <a:chExt cx="1699475" cy="669431"/>
          </a:xfrm>
        </p:grpSpPr>
        <p:pic>
          <p:nvPicPr>
            <p:cNvPr id="17" name="Grafik 16" descr="Ein Bild, das Logo, Design enthält.&#10;&#10;KI-generierte Inhalte können fehlerhaft sein.">
              <a:extLst>
                <a:ext uri="{FF2B5EF4-FFF2-40B4-BE49-F238E27FC236}">
                  <a16:creationId xmlns:a16="http://schemas.microsoft.com/office/drawing/2014/main" xmlns="" id="{B0324E7F-BB9C-1477-78E1-1EC8126C6C09}"/>
                </a:ext>
              </a:extLst>
            </p:cNvPr>
            <p:cNvPicPr>
              <a:picLocks noChangeAspect="1"/>
            </p:cNvPicPr>
            <p:nvPr/>
          </p:nvPicPr>
          <p:blipFill>
            <a:blip r:embed="rId5"/>
            <a:stretch>
              <a:fillRect/>
            </a:stretch>
          </p:blipFill>
          <p:spPr>
            <a:xfrm>
              <a:off x="1468347" y="3627070"/>
              <a:ext cx="1140004" cy="400996"/>
            </a:xfrm>
            <a:prstGeom prst="rect">
              <a:avLst/>
            </a:prstGeom>
          </p:spPr>
        </p:pic>
        <p:sp>
          <p:nvSpPr>
            <p:cNvPr id="18" name="Textfeld 17">
              <a:extLst>
                <a:ext uri="{FF2B5EF4-FFF2-40B4-BE49-F238E27FC236}">
                  <a16:creationId xmlns:a16="http://schemas.microsoft.com/office/drawing/2014/main" xmlns="" id="{70C7D878-FAD4-3C38-B4ED-015DC9DCD07C}"/>
                </a:ext>
              </a:extLst>
            </p:cNvPr>
            <p:cNvSpPr txBox="1"/>
            <p:nvPr/>
          </p:nvSpPr>
          <p:spPr>
            <a:xfrm>
              <a:off x="1235230" y="3358635"/>
              <a:ext cx="1699475" cy="242817"/>
            </a:xfrm>
            <a:prstGeom prst="rect">
              <a:avLst/>
            </a:prstGeom>
            <a:noFill/>
          </p:spPr>
          <p:txBody>
            <a:bodyPr wrap="square" rtlCol="0">
              <a:spAutoFit/>
            </a:bodyPr>
            <a:lstStyle/>
            <a:p>
              <a:pPr algn="ctr">
                <a:spcAft>
                  <a:spcPts val="600"/>
                </a:spcAft>
              </a:pPr>
              <a:r>
                <a:rPr lang="de-DE" sz="1400" b="1" dirty="0" err="1">
                  <a:solidFill>
                    <a:srgbClr val="F9C8B7"/>
                  </a:solidFill>
                  <a:latin typeface="Montserrat" panose="00000500000000000000" pitchFamily="2" charset="0"/>
                </a:rPr>
                <a:t>Stay</a:t>
              </a:r>
              <a:r>
                <a:rPr lang="de-DE" sz="1400" b="1" dirty="0">
                  <a:solidFill>
                    <a:srgbClr val="F9C8B7"/>
                  </a:solidFill>
                  <a:latin typeface="Montserrat" panose="00000500000000000000" pitchFamily="2" charset="0"/>
                </a:rPr>
                <a:t> </a:t>
              </a:r>
              <a:r>
                <a:rPr lang="de-DE" sz="1400" b="1" dirty="0" err="1">
                  <a:solidFill>
                    <a:srgbClr val="F9C8B7"/>
                  </a:solidFill>
                  <a:latin typeface="Montserrat" panose="00000500000000000000" pitchFamily="2" charset="0"/>
                </a:rPr>
                <a:t>connected</a:t>
              </a:r>
              <a:r>
                <a:rPr lang="de-DE" sz="1400" b="1" dirty="0">
                  <a:solidFill>
                    <a:srgbClr val="F9C8B7"/>
                  </a:solidFill>
                  <a:latin typeface="Montserrat" panose="00000500000000000000" pitchFamily="2" charset="0"/>
                </a:rPr>
                <a:t>!</a:t>
              </a:r>
              <a:endParaRPr lang="de-DE" sz="1400" dirty="0">
                <a:solidFill>
                  <a:srgbClr val="F9C8B7"/>
                </a:solidFill>
                <a:latin typeface="Montserrat" panose="00000500000000000000" pitchFamily="2" charset="0"/>
              </a:endParaRPr>
            </a:p>
          </p:txBody>
        </p:sp>
      </p:grpSp>
      <p:sp>
        <p:nvSpPr>
          <p:cNvPr id="19" name="Textfeld 18">
            <a:extLst>
              <a:ext uri="{FF2B5EF4-FFF2-40B4-BE49-F238E27FC236}">
                <a16:creationId xmlns:a16="http://schemas.microsoft.com/office/drawing/2014/main" xmlns="" id="{6B1EF8DC-C721-54B7-DB9C-AE7075C7F2AF}"/>
              </a:ext>
            </a:extLst>
          </p:cNvPr>
          <p:cNvSpPr txBox="1"/>
          <p:nvPr/>
        </p:nvSpPr>
        <p:spPr>
          <a:xfrm>
            <a:off x="429717" y="254218"/>
            <a:ext cx="7276279" cy="1323439"/>
          </a:xfrm>
          <a:prstGeom prst="rect">
            <a:avLst/>
          </a:prstGeom>
          <a:noFill/>
        </p:spPr>
        <p:txBody>
          <a:bodyPr wrap="square">
            <a:spAutoFit/>
          </a:bodyPr>
          <a:lstStyle/>
          <a:p>
            <a:r>
              <a:rPr lang="de-DE" sz="1600" b="1" i="0" dirty="0">
                <a:solidFill>
                  <a:srgbClr val="0050A0"/>
                </a:solidFill>
                <a:effectLst/>
                <a:latin typeface="Montserrat" panose="00000500000000000000" pitchFamily="2" charset="0"/>
              </a:rPr>
              <a:t>MARKOPOLO -</a:t>
            </a:r>
            <a:br>
              <a:rPr lang="de-DE" sz="1600" b="1" i="0" dirty="0">
                <a:solidFill>
                  <a:srgbClr val="0050A0"/>
                </a:solidFill>
                <a:effectLst/>
                <a:latin typeface="Montserrat" panose="00000500000000000000" pitchFamily="2" charset="0"/>
              </a:rPr>
            </a:br>
            <a:r>
              <a:rPr lang="de-DE" sz="1600" b="1" i="0" dirty="0">
                <a:solidFill>
                  <a:srgbClr val="0050A0"/>
                </a:solidFill>
                <a:effectLst/>
                <a:latin typeface="Montserrat" panose="00000500000000000000" pitchFamily="2" charset="0"/>
              </a:rPr>
              <a:t>Noise and/</a:t>
            </a:r>
            <a:r>
              <a:rPr lang="de-DE" sz="1600" b="1" i="0" dirty="0" err="1">
                <a:solidFill>
                  <a:srgbClr val="0050A0"/>
                </a:solidFill>
                <a:effectLst/>
                <a:latin typeface="Montserrat" panose="00000500000000000000" pitchFamily="2" charset="0"/>
              </a:rPr>
              <a:t>or</a:t>
            </a:r>
            <a:r>
              <a:rPr lang="de-DE" sz="1600" b="1" i="0" dirty="0">
                <a:solidFill>
                  <a:srgbClr val="0050A0"/>
                </a:solidFill>
                <a:effectLst/>
                <a:latin typeface="Montserrat" panose="00000500000000000000" pitchFamily="2" charset="0"/>
              </a:rPr>
              <a:t> </a:t>
            </a:r>
            <a:r>
              <a:rPr lang="de-DE" sz="1600" b="1" i="0" dirty="0" err="1">
                <a:solidFill>
                  <a:srgbClr val="0050A0"/>
                </a:solidFill>
                <a:effectLst/>
                <a:latin typeface="Montserrat" panose="00000500000000000000" pitchFamily="2" charset="0"/>
              </a:rPr>
              <a:t>ultrafine</a:t>
            </a:r>
            <a:r>
              <a:rPr lang="de-DE" sz="1600" b="1" i="0" dirty="0">
                <a:solidFill>
                  <a:srgbClr val="0050A0"/>
                </a:solidFill>
                <a:effectLst/>
                <a:latin typeface="Montserrat" panose="00000500000000000000" pitchFamily="2" charset="0"/>
              </a:rPr>
              <a:t> </a:t>
            </a:r>
            <a:r>
              <a:rPr lang="de-DE" sz="1600" b="1" i="0" dirty="0" err="1">
                <a:solidFill>
                  <a:srgbClr val="0050A0"/>
                </a:solidFill>
                <a:effectLst/>
                <a:latin typeface="Montserrat" panose="00000500000000000000" pitchFamily="2" charset="0"/>
              </a:rPr>
              <a:t>particulate</a:t>
            </a:r>
            <a:r>
              <a:rPr lang="de-DE" sz="1600" b="1" i="0" dirty="0">
                <a:solidFill>
                  <a:srgbClr val="0050A0"/>
                </a:solidFill>
                <a:effectLst/>
                <a:latin typeface="Montserrat" panose="00000500000000000000" pitchFamily="2" charset="0"/>
              </a:rPr>
              <a:t> matter </a:t>
            </a:r>
            <a:r>
              <a:rPr lang="de-DE" sz="1600" b="1" i="0" dirty="0" err="1">
                <a:solidFill>
                  <a:srgbClr val="0050A0"/>
                </a:solidFill>
                <a:effectLst/>
                <a:latin typeface="Montserrat" panose="00000500000000000000" pitchFamily="2" charset="0"/>
              </a:rPr>
              <a:t>induced</a:t>
            </a:r>
            <a:r>
              <a:rPr lang="de-DE" sz="1600" b="1" i="0" dirty="0">
                <a:solidFill>
                  <a:srgbClr val="0050A0"/>
                </a:solidFill>
                <a:effectLst/>
                <a:latin typeface="Montserrat" panose="00000500000000000000" pitchFamily="2" charset="0"/>
              </a:rPr>
              <a:t> cerebral and </a:t>
            </a:r>
            <a:r>
              <a:rPr lang="de-DE" sz="1600" b="1" i="0" dirty="0" err="1">
                <a:solidFill>
                  <a:srgbClr val="0050A0"/>
                </a:solidFill>
                <a:effectLst/>
                <a:latin typeface="Montserrat" panose="00000500000000000000" pitchFamily="2" charset="0"/>
              </a:rPr>
              <a:t>cardiovascular</a:t>
            </a:r>
            <a:r>
              <a:rPr lang="de-DE" sz="1600" b="1" i="0" dirty="0">
                <a:solidFill>
                  <a:srgbClr val="0050A0"/>
                </a:solidFill>
                <a:effectLst/>
                <a:latin typeface="Montserrat" panose="00000500000000000000" pitchFamily="2" charset="0"/>
              </a:rPr>
              <a:t> </a:t>
            </a:r>
            <a:r>
              <a:rPr lang="de-DE" sz="1600" b="1" i="0" dirty="0" err="1">
                <a:solidFill>
                  <a:srgbClr val="0050A0"/>
                </a:solidFill>
                <a:effectLst/>
                <a:latin typeface="Montserrat" panose="00000500000000000000" pitchFamily="2" charset="0"/>
              </a:rPr>
              <a:t>damage</a:t>
            </a:r>
            <a:r>
              <a:rPr lang="de-DE" sz="1600" b="1" i="0" dirty="0">
                <a:solidFill>
                  <a:srgbClr val="0050A0"/>
                </a:solidFill>
                <a:effectLst/>
                <a:latin typeface="Montserrat" panose="00000500000000000000" pitchFamily="2" charset="0"/>
              </a:rPr>
              <a:t>: </a:t>
            </a:r>
            <a:br>
              <a:rPr lang="de-DE" sz="1600" b="1" i="0" dirty="0">
                <a:solidFill>
                  <a:srgbClr val="0050A0"/>
                </a:solidFill>
                <a:effectLst/>
                <a:latin typeface="Montserrat" panose="00000500000000000000" pitchFamily="2" charset="0"/>
              </a:rPr>
            </a:br>
            <a:r>
              <a:rPr lang="de-DE" sz="1600" b="1" i="0" dirty="0" err="1">
                <a:solidFill>
                  <a:srgbClr val="0050A0"/>
                </a:solidFill>
                <a:effectLst/>
                <a:latin typeface="Montserrat" panose="00000500000000000000" pitchFamily="2" charset="0"/>
              </a:rPr>
              <a:t>novel</a:t>
            </a:r>
            <a:r>
              <a:rPr lang="de-DE" sz="1600" b="1" i="0" dirty="0">
                <a:solidFill>
                  <a:srgbClr val="0050A0"/>
                </a:solidFill>
                <a:effectLst/>
                <a:latin typeface="Montserrat" panose="00000500000000000000" pitchFamily="2" charset="0"/>
              </a:rPr>
              <a:t> </a:t>
            </a:r>
            <a:r>
              <a:rPr lang="de-DE" sz="1600" b="1" i="0" dirty="0" err="1">
                <a:solidFill>
                  <a:srgbClr val="0050A0"/>
                </a:solidFill>
                <a:effectLst/>
                <a:latin typeface="Montserrat" panose="00000500000000000000" pitchFamily="2" charset="0"/>
              </a:rPr>
              <a:t>insights</a:t>
            </a:r>
            <a:r>
              <a:rPr lang="de-DE" sz="1600" b="1" i="0" dirty="0">
                <a:solidFill>
                  <a:srgbClr val="0050A0"/>
                </a:solidFill>
                <a:effectLst/>
                <a:latin typeface="Montserrat" panose="00000500000000000000" pitchFamily="2" charset="0"/>
              </a:rPr>
              <a:t> </a:t>
            </a:r>
            <a:r>
              <a:rPr lang="de-DE" sz="1600" b="1" i="0" dirty="0" err="1">
                <a:solidFill>
                  <a:srgbClr val="0050A0"/>
                </a:solidFill>
                <a:effectLst/>
                <a:latin typeface="Montserrat" panose="00000500000000000000" pitchFamily="2" charset="0"/>
              </a:rPr>
              <a:t>from</a:t>
            </a:r>
            <a:r>
              <a:rPr lang="de-DE" sz="1600" b="1" i="0" dirty="0">
                <a:solidFill>
                  <a:srgbClr val="0050A0"/>
                </a:solidFill>
                <a:effectLst/>
                <a:latin typeface="Montserrat" panose="00000500000000000000" pitchFamily="2" charset="0"/>
              </a:rPr>
              <a:t> experimental and </a:t>
            </a:r>
            <a:r>
              <a:rPr lang="de-DE" sz="1600" b="1" i="0" dirty="0" err="1">
                <a:solidFill>
                  <a:srgbClr val="0050A0"/>
                </a:solidFill>
                <a:effectLst/>
                <a:latin typeface="Montserrat" panose="00000500000000000000" pitchFamily="2" charset="0"/>
              </a:rPr>
              <a:t>epidemiological</a:t>
            </a:r>
            <a:r>
              <a:rPr lang="de-DE" sz="1600" b="1" i="0" dirty="0">
                <a:solidFill>
                  <a:srgbClr val="0050A0"/>
                </a:solidFill>
                <a:effectLst/>
                <a:latin typeface="Montserrat" panose="00000500000000000000" pitchFamily="2" charset="0"/>
              </a:rPr>
              <a:t> </a:t>
            </a:r>
            <a:r>
              <a:rPr lang="de-DE" sz="1600" b="1" i="0" dirty="0" err="1">
                <a:solidFill>
                  <a:srgbClr val="0050A0"/>
                </a:solidFill>
                <a:effectLst/>
                <a:latin typeface="Montserrat" panose="00000500000000000000" pitchFamily="2" charset="0"/>
              </a:rPr>
              <a:t>brain-heart</a:t>
            </a:r>
            <a:r>
              <a:rPr lang="de-DE" sz="1600" b="1" i="0" dirty="0">
                <a:solidFill>
                  <a:srgbClr val="0050A0"/>
                </a:solidFill>
                <a:effectLst/>
                <a:latin typeface="Montserrat" panose="00000500000000000000" pitchFamily="2" charset="0"/>
              </a:rPr>
              <a:t> </a:t>
            </a:r>
            <a:r>
              <a:rPr lang="de-DE" sz="1600" b="1" i="0" dirty="0" err="1">
                <a:solidFill>
                  <a:srgbClr val="0050A0"/>
                </a:solidFill>
                <a:effectLst/>
                <a:latin typeface="Montserrat" panose="00000500000000000000" pitchFamily="2" charset="0"/>
              </a:rPr>
              <a:t>axis</a:t>
            </a:r>
            <a:r>
              <a:rPr lang="de-DE" sz="1600" b="1" i="0" dirty="0">
                <a:solidFill>
                  <a:srgbClr val="0050A0"/>
                </a:solidFill>
                <a:effectLst/>
                <a:latin typeface="Montserrat" panose="00000500000000000000" pitchFamily="2" charset="0"/>
              </a:rPr>
              <a:t> </a:t>
            </a:r>
            <a:r>
              <a:rPr lang="de-DE" sz="1600" b="1" i="0" dirty="0" err="1">
                <a:solidFill>
                  <a:srgbClr val="0050A0"/>
                </a:solidFill>
                <a:effectLst/>
                <a:latin typeface="Montserrat" panose="00000500000000000000" pitchFamily="2" charset="0"/>
              </a:rPr>
              <a:t>biomarkers</a:t>
            </a:r>
            <a:r>
              <a:rPr lang="de-DE" sz="1600" b="1" i="0" dirty="0">
                <a:solidFill>
                  <a:srgbClr val="0050A0"/>
                </a:solidFill>
                <a:effectLst/>
                <a:latin typeface="Montserrat" panose="00000500000000000000" pitchFamily="2" charset="0"/>
              </a:rPr>
              <a:t> and </a:t>
            </a:r>
            <a:r>
              <a:rPr lang="de-DE" sz="1600" b="1" i="0" dirty="0" err="1">
                <a:solidFill>
                  <a:srgbClr val="0050A0"/>
                </a:solidFill>
                <a:effectLst/>
                <a:latin typeface="Montserrat" panose="00000500000000000000" pitchFamily="2" charset="0"/>
              </a:rPr>
              <a:t>computational</a:t>
            </a:r>
            <a:r>
              <a:rPr lang="de-DE" sz="1600" b="1" i="0" dirty="0">
                <a:solidFill>
                  <a:srgbClr val="0050A0"/>
                </a:solidFill>
                <a:effectLst/>
                <a:latin typeface="Montserrat" panose="00000500000000000000" pitchFamily="2" charset="0"/>
              </a:rPr>
              <a:t> </a:t>
            </a:r>
            <a:r>
              <a:rPr lang="de-DE" sz="1600" b="1" i="0" dirty="0" err="1">
                <a:solidFill>
                  <a:srgbClr val="0050A0"/>
                </a:solidFill>
                <a:effectLst/>
                <a:latin typeface="Montserrat" panose="00000500000000000000" pitchFamily="2" charset="0"/>
              </a:rPr>
              <a:t>models</a:t>
            </a:r>
            <a:endParaRPr lang="de-DE" sz="1600" dirty="0">
              <a:solidFill>
                <a:srgbClr val="0050A0"/>
              </a:solidFill>
            </a:endParaRPr>
          </a:p>
        </p:txBody>
      </p:sp>
      <p:pic>
        <p:nvPicPr>
          <p:cNvPr id="20" name="Grafik 19" descr="Ein Bild, das Grafiken, Kreis, Schrift, Logo enthält.&#10;&#10;KI-generierte Inhalte können fehlerhaft sein.">
            <a:extLst>
              <a:ext uri="{FF2B5EF4-FFF2-40B4-BE49-F238E27FC236}">
                <a16:creationId xmlns:a16="http://schemas.microsoft.com/office/drawing/2014/main" xmlns="" id="{CAE269A4-9215-826D-E9FB-F21B1E76F1DB}"/>
              </a:ext>
            </a:extLst>
          </p:cNvPr>
          <p:cNvPicPr>
            <a:picLocks noChangeAspect="1"/>
          </p:cNvPicPr>
          <p:nvPr/>
        </p:nvPicPr>
        <p:blipFill>
          <a:blip r:embed="rId6"/>
          <a:stretch>
            <a:fillRect/>
          </a:stretch>
        </p:blipFill>
        <p:spPr>
          <a:xfrm>
            <a:off x="7099959" y="65253"/>
            <a:ext cx="1678282" cy="755227"/>
          </a:xfrm>
          <a:prstGeom prst="rect">
            <a:avLst/>
          </a:prstGeom>
        </p:spPr>
      </p:pic>
    </p:spTree>
    <p:extLst>
      <p:ext uri="{BB962C8B-B14F-4D97-AF65-F5344CB8AC3E}">
        <p14:creationId xmlns:p14="http://schemas.microsoft.com/office/powerpoint/2010/main" val="4012387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F7E7FAF-E07D-4F21-619A-C5E57D571594}"/>
              </a:ext>
            </a:extLst>
          </p:cNvPr>
          <p:cNvSpPr>
            <a:spLocks noGrp="1"/>
          </p:cNvSpPr>
          <p:nvPr>
            <p:ph type="sldNum" sz="quarter" idx="12"/>
          </p:nvPr>
        </p:nvSpPr>
        <p:spPr/>
        <p:txBody>
          <a:bodyPr/>
          <a:lstStyle/>
          <a:p>
            <a:fld id="{FD56064D-2103-4EB8-B936-28D9B50A58DD}" type="slidenum">
              <a:rPr lang="en-US" smtClean="0"/>
              <a:pPr/>
              <a:t>3</a:t>
            </a:fld>
            <a:endParaRPr lang="en-US" dirty="0"/>
          </a:p>
        </p:txBody>
      </p:sp>
      <p:sp>
        <p:nvSpPr>
          <p:cNvPr id="5" name="Title 4">
            <a:extLst>
              <a:ext uri="{FF2B5EF4-FFF2-40B4-BE49-F238E27FC236}">
                <a16:creationId xmlns:a16="http://schemas.microsoft.com/office/drawing/2014/main" xmlns="" id="{CEF433C6-5231-6326-7B2A-96F6A836EB7B}"/>
              </a:ext>
            </a:extLst>
          </p:cNvPr>
          <p:cNvSpPr>
            <a:spLocks noGrp="1"/>
          </p:cNvSpPr>
          <p:nvPr>
            <p:ph type="title"/>
          </p:nvPr>
        </p:nvSpPr>
        <p:spPr/>
        <p:txBody>
          <a:bodyPr/>
          <a:lstStyle/>
          <a:p>
            <a:r>
              <a:rPr lang="en-GB" dirty="0">
                <a:solidFill>
                  <a:srgbClr val="004D9E"/>
                </a:solidFill>
              </a:rPr>
              <a:t>Scientific challenge and context</a:t>
            </a:r>
          </a:p>
        </p:txBody>
      </p:sp>
      <p:pic>
        <p:nvPicPr>
          <p:cNvPr id="4" name="Grafik 3" descr="Ein Bild, das Text, Screenshot, Design enthält.&#10;&#10;KI-generierte Inhalte können fehlerhaft sein.">
            <a:extLst>
              <a:ext uri="{FF2B5EF4-FFF2-40B4-BE49-F238E27FC236}">
                <a16:creationId xmlns:a16="http://schemas.microsoft.com/office/drawing/2014/main" xmlns="" id="{E24C5A3E-CF22-8D5F-F1CA-6BF0ABBF9C35}"/>
              </a:ext>
            </a:extLst>
          </p:cNvPr>
          <p:cNvPicPr>
            <a:picLocks noChangeAspect="1"/>
          </p:cNvPicPr>
          <p:nvPr/>
        </p:nvPicPr>
        <p:blipFill>
          <a:blip r:embed="rId2"/>
          <a:stretch>
            <a:fillRect/>
          </a:stretch>
        </p:blipFill>
        <p:spPr>
          <a:xfrm>
            <a:off x="1984570" y="1575707"/>
            <a:ext cx="8222860" cy="4603212"/>
          </a:xfrm>
          <a:prstGeom prst="rect">
            <a:avLst/>
          </a:prstGeom>
        </p:spPr>
      </p:pic>
      <p:pic>
        <p:nvPicPr>
          <p:cNvPr id="6" name="Grafik 5" descr="Ein Bild, das Grafiken, Kreis, Schrift, Logo enthält.&#10;&#10;KI-generierte Inhalte können fehlerhaft sein.">
            <a:extLst>
              <a:ext uri="{FF2B5EF4-FFF2-40B4-BE49-F238E27FC236}">
                <a16:creationId xmlns:a16="http://schemas.microsoft.com/office/drawing/2014/main" xmlns="" id="{CAE269A4-9215-826D-E9FB-F21B1E76F1DB}"/>
              </a:ext>
            </a:extLst>
          </p:cNvPr>
          <p:cNvPicPr>
            <a:picLocks noChangeAspect="1"/>
          </p:cNvPicPr>
          <p:nvPr/>
        </p:nvPicPr>
        <p:blipFill>
          <a:blip r:embed="rId3"/>
          <a:stretch>
            <a:fillRect/>
          </a:stretch>
        </p:blipFill>
        <p:spPr>
          <a:xfrm>
            <a:off x="7099959" y="65253"/>
            <a:ext cx="1678282" cy="755227"/>
          </a:xfrm>
          <a:prstGeom prst="rect">
            <a:avLst/>
          </a:prstGeom>
        </p:spPr>
      </p:pic>
      <p:sp>
        <p:nvSpPr>
          <p:cNvPr id="2" name="Abgerundetes Rechteck 1"/>
          <p:cNvSpPr/>
          <p:nvPr/>
        </p:nvSpPr>
        <p:spPr>
          <a:xfrm>
            <a:off x="10344150" y="3877313"/>
            <a:ext cx="1101091" cy="1628137"/>
          </a:xfrm>
          <a:prstGeom prst="roundRect">
            <a:avLst/>
          </a:prstGeom>
          <a:gradFill>
            <a:gsLst>
              <a:gs pos="0">
                <a:schemeClr val="bg2">
                  <a:alpha val="85000"/>
                  <a:lumMod val="58000"/>
                  <a:lumOff val="42000"/>
                </a:schemeClr>
              </a:gs>
              <a:gs pos="77000">
                <a:schemeClr val="accent1">
                  <a:alpha val="85000"/>
                  <a:lumMod val="58000"/>
                  <a:lumOff val="4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b="1" smtClean="0">
                <a:solidFill>
                  <a:schemeClr val="tx2"/>
                </a:solidFill>
              </a:rPr>
              <a:t>Social sciences framework analysis of knowledge transfer processes from science to policy/decision makers in different political contexts (all partner sites and different stakeholders involved)</a:t>
            </a:r>
            <a:endParaRPr lang="de-DE" sz="800" b="1">
              <a:solidFill>
                <a:schemeClr val="tx2"/>
              </a:solidFill>
            </a:endParaRPr>
          </a:p>
        </p:txBody>
      </p:sp>
      <p:sp>
        <p:nvSpPr>
          <p:cNvPr id="7" name="Geschweifte Klammer links 6"/>
          <p:cNvSpPr/>
          <p:nvPr/>
        </p:nvSpPr>
        <p:spPr>
          <a:xfrm>
            <a:off x="10131230" y="3877313"/>
            <a:ext cx="231970" cy="1628137"/>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4184653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F7E7FAF-E07D-4F21-619A-C5E57D571594}"/>
              </a:ext>
            </a:extLst>
          </p:cNvPr>
          <p:cNvSpPr>
            <a:spLocks noGrp="1"/>
          </p:cNvSpPr>
          <p:nvPr>
            <p:ph type="sldNum" sz="quarter" idx="12"/>
          </p:nvPr>
        </p:nvSpPr>
        <p:spPr/>
        <p:txBody>
          <a:bodyPr/>
          <a:lstStyle/>
          <a:p>
            <a:fld id="{FD56064D-2103-4EB8-B936-28D9B50A58DD}" type="slidenum">
              <a:rPr lang="en-US" smtClean="0"/>
              <a:pPr/>
              <a:t>4</a:t>
            </a:fld>
            <a:endParaRPr lang="en-US" dirty="0"/>
          </a:p>
        </p:txBody>
      </p:sp>
      <p:sp>
        <p:nvSpPr>
          <p:cNvPr id="5" name="Title 4">
            <a:extLst>
              <a:ext uri="{FF2B5EF4-FFF2-40B4-BE49-F238E27FC236}">
                <a16:creationId xmlns:a16="http://schemas.microsoft.com/office/drawing/2014/main" xmlns="" id="{CEF433C6-5231-6326-7B2A-96F6A836EB7B}"/>
              </a:ext>
            </a:extLst>
          </p:cNvPr>
          <p:cNvSpPr>
            <a:spLocks noGrp="1"/>
          </p:cNvSpPr>
          <p:nvPr>
            <p:ph type="title"/>
          </p:nvPr>
        </p:nvSpPr>
        <p:spPr/>
        <p:txBody>
          <a:bodyPr/>
          <a:lstStyle/>
          <a:p>
            <a:r>
              <a:rPr lang="en-GB" dirty="0">
                <a:solidFill>
                  <a:srgbClr val="004D9E"/>
                </a:solidFill>
              </a:rPr>
              <a:t>Current knowledge gaps</a:t>
            </a:r>
          </a:p>
        </p:txBody>
      </p:sp>
      <p:sp>
        <p:nvSpPr>
          <p:cNvPr id="2" name="Content Placeholder 1">
            <a:extLst>
              <a:ext uri="{FF2B5EF4-FFF2-40B4-BE49-F238E27FC236}">
                <a16:creationId xmlns:a16="http://schemas.microsoft.com/office/drawing/2014/main" xmlns="" id="{6E33E1A9-B4A7-D404-D7BC-D0DC82A3F347}"/>
              </a:ext>
            </a:extLst>
          </p:cNvPr>
          <p:cNvSpPr>
            <a:spLocks noGrp="1"/>
          </p:cNvSpPr>
          <p:nvPr>
            <p:ph idx="1"/>
          </p:nvPr>
        </p:nvSpPr>
        <p:spPr>
          <a:xfrm>
            <a:off x="614873" y="1729279"/>
            <a:ext cx="10830368" cy="4355261"/>
          </a:xfrm>
        </p:spPr>
        <p:txBody>
          <a:bodyPr>
            <a:normAutofit fontScale="85000" lnSpcReduction="20000"/>
          </a:bodyPr>
          <a:lstStyle/>
          <a:p>
            <a:pPr algn="l"/>
            <a:r>
              <a:rPr lang="en-US" b="1" i="0" dirty="0">
                <a:solidFill>
                  <a:srgbClr val="222222"/>
                </a:solidFill>
                <a:effectLst/>
              </a:rPr>
              <a:t>MARKOPOLO will address critical health and societal issues, aiming to make significant wider impacts.</a:t>
            </a:r>
            <a:endParaRPr lang="en-US" b="0" i="0" dirty="0">
              <a:solidFill>
                <a:srgbClr val="222222"/>
              </a:solidFill>
              <a:effectLst/>
            </a:endParaRPr>
          </a:p>
          <a:p>
            <a:pPr algn="l"/>
            <a:r>
              <a:rPr lang="en-US" b="0" i="0" dirty="0">
                <a:solidFill>
                  <a:srgbClr val="222222"/>
                </a:solidFill>
                <a:effectLst/>
              </a:rPr>
              <a:t>We identified these current knowledge gaps:</a:t>
            </a:r>
            <a:br>
              <a:rPr lang="en-US" b="0" i="0" dirty="0">
                <a:solidFill>
                  <a:srgbClr val="222222"/>
                </a:solidFill>
                <a:effectLst/>
              </a:rPr>
            </a:br>
            <a:endParaRPr lang="en-US" b="0" i="0" dirty="0">
              <a:solidFill>
                <a:srgbClr val="222222"/>
              </a:solidFill>
              <a:effectLst/>
            </a:endParaRPr>
          </a:p>
          <a:p>
            <a:pPr marL="342900" indent="-342900" algn="l">
              <a:buFont typeface="Arial" panose="020B0604020202020204" pitchFamily="34" charset="0"/>
              <a:buChar char="•"/>
            </a:pPr>
            <a:r>
              <a:rPr lang="en-US" b="0" i="0" dirty="0">
                <a:solidFill>
                  <a:srgbClr val="222222"/>
                </a:solidFill>
                <a:effectLst/>
              </a:rPr>
              <a:t>The </a:t>
            </a:r>
            <a:r>
              <a:rPr lang="en-US" b="1" i="0" dirty="0">
                <a:solidFill>
                  <a:srgbClr val="004D9E"/>
                </a:solidFill>
                <a:effectLst/>
              </a:rPr>
              <a:t>lack of attention to traffic noise in clinical guidelines </a:t>
            </a:r>
            <a:r>
              <a:rPr lang="en-US" b="0" i="0" dirty="0">
                <a:solidFill>
                  <a:srgbClr val="222222"/>
                </a:solidFill>
                <a:effectLst/>
              </a:rPr>
              <a:t>and legal sound pressure limits that exceed safe levels;</a:t>
            </a:r>
          </a:p>
          <a:p>
            <a:pPr marL="342900" indent="-342900" algn="l">
              <a:buFont typeface="Arial" panose="020B0604020202020204" pitchFamily="34" charset="0"/>
              <a:buChar char="•"/>
            </a:pPr>
            <a:r>
              <a:rPr lang="en-US" b="1" i="0" dirty="0">
                <a:solidFill>
                  <a:srgbClr val="004D9E"/>
                </a:solidFill>
                <a:effectLst/>
              </a:rPr>
              <a:t>Legal exposure limits for ultrafine particles </a:t>
            </a:r>
            <a:r>
              <a:rPr lang="en-US" b="0" i="0" dirty="0">
                <a:solidFill>
                  <a:srgbClr val="222222"/>
                </a:solidFill>
                <a:effectLst/>
              </a:rPr>
              <a:t>need to be defined based on their potential to cause adverse health effects;</a:t>
            </a:r>
          </a:p>
          <a:p>
            <a:pPr marL="342900" indent="-342900" algn="l">
              <a:buFont typeface="Arial" panose="020B0604020202020204" pitchFamily="34" charset="0"/>
              <a:buChar char="•"/>
            </a:pPr>
            <a:r>
              <a:rPr lang="en-US" b="0" i="0" dirty="0">
                <a:solidFill>
                  <a:srgbClr val="222222"/>
                </a:solidFill>
                <a:effectLst/>
              </a:rPr>
              <a:t>The </a:t>
            </a:r>
            <a:r>
              <a:rPr lang="en-US" b="1" i="0" dirty="0">
                <a:solidFill>
                  <a:srgbClr val="004D9E"/>
                </a:solidFill>
                <a:effectLst/>
              </a:rPr>
              <a:t>combined effects of PM and noise </a:t>
            </a:r>
            <a:r>
              <a:rPr lang="en-US" b="0" i="0" dirty="0">
                <a:solidFill>
                  <a:srgbClr val="222222"/>
                </a:solidFill>
                <a:effectLst/>
              </a:rPr>
              <a:t>are largely ignored, despite evidence of additive harm;</a:t>
            </a:r>
          </a:p>
          <a:p>
            <a:pPr marL="342900" indent="-342900" algn="l">
              <a:buFont typeface="Arial" panose="020B0604020202020204" pitchFamily="34" charset="0"/>
              <a:buChar char="•"/>
            </a:pPr>
            <a:r>
              <a:rPr lang="en-US" b="1" i="0" dirty="0">
                <a:solidFill>
                  <a:srgbClr val="004D9E"/>
                </a:solidFill>
                <a:effectLst/>
              </a:rPr>
              <a:t>Limited understanding of ultrafine particle (UFP) exposure</a:t>
            </a:r>
            <a:r>
              <a:rPr lang="en-US" b="1" i="0" dirty="0">
                <a:solidFill>
                  <a:srgbClr val="222222"/>
                </a:solidFill>
                <a:effectLst/>
              </a:rPr>
              <a:t> </a:t>
            </a:r>
            <a:r>
              <a:rPr lang="en-US" b="0" i="0" dirty="0">
                <a:solidFill>
                  <a:srgbClr val="222222"/>
                </a:solidFill>
                <a:effectLst/>
              </a:rPr>
              <a:t>and its harmful effects, including potential effects on the brain;</a:t>
            </a:r>
          </a:p>
          <a:p>
            <a:pPr marL="342900" indent="-342900" algn="l">
              <a:buFont typeface="Arial" panose="020B0604020202020204" pitchFamily="34" charset="0"/>
              <a:buChar char="•"/>
            </a:pPr>
            <a:r>
              <a:rPr lang="en-US" b="1" i="0" dirty="0">
                <a:solidFill>
                  <a:srgbClr val="004D9E"/>
                </a:solidFill>
                <a:effectLst/>
              </a:rPr>
              <a:t>Limited research on the brain-heart axis</a:t>
            </a:r>
            <a:r>
              <a:rPr lang="en-US" b="0" i="0" dirty="0">
                <a:solidFill>
                  <a:srgbClr val="004D9E"/>
                </a:solidFill>
                <a:effectLst/>
              </a:rPr>
              <a:t> </a:t>
            </a:r>
            <a:r>
              <a:rPr lang="en-US" b="0" i="0" dirty="0">
                <a:solidFill>
                  <a:srgbClr val="222222"/>
                </a:solidFill>
                <a:effectLst/>
              </a:rPr>
              <a:t>despite its relevance to noise/PM health effects. </a:t>
            </a:r>
            <a:br>
              <a:rPr lang="en-US" b="0" i="0" dirty="0">
                <a:solidFill>
                  <a:srgbClr val="222222"/>
                </a:solidFill>
                <a:effectLst/>
              </a:rPr>
            </a:br>
            <a:r>
              <a:rPr lang="en-US" b="0" i="0" dirty="0">
                <a:solidFill>
                  <a:srgbClr val="222222"/>
                </a:solidFill>
                <a:effectLst/>
              </a:rPr>
              <a:t>Most studies focus on cardiovascular, respiratory, neurodegenerative, and mental diseases separately rather than their interconnected impacts;</a:t>
            </a:r>
          </a:p>
          <a:p>
            <a:pPr marL="342900" indent="-342900" algn="l">
              <a:buFont typeface="Arial" panose="020B0604020202020204" pitchFamily="34" charset="0"/>
              <a:buChar char="•"/>
            </a:pPr>
            <a:r>
              <a:rPr lang="en-US" b="1" i="0" dirty="0">
                <a:solidFill>
                  <a:srgbClr val="004D9E"/>
                </a:solidFill>
                <a:effectLst/>
              </a:rPr>
              <a:t>Insufficient experimental </a:t>
            </a:r>
            <a:r>
              <a:rPr lang="en-US" b="1" i="1" dirty="0">
                <a:solidFill>
                  <a:srgbClr val="004D9E"/>
                </a:solidFill>
                <a:effectLst/>
              </a:rPr>
              <a:t>in vivo </a:t>
            </a:r>
            <a:r>
              <a:rPr lang="en-US" b="1" i="0" dirty="0">
                <a:solidFill>
                  <a:srgbClr val="004D9E"/>
                </a:solidFill>
                <a:effectLst/>
              </a:rPr>
              <a:t>research </a:t>
            </a:r>
            <a:r>
              <a:rPr lang="en-US" b="0" i="0" dirty="0">
                <a:solidFill>
                  <a:srgbClr val="222222"/>
                </a:solidFill>
                <a:effectLst/>
              </a:rPr>
              <a:t>to better understand preventable pathways;</a:t>
            </a:r>
          </a:p>
          <a:p>
            <a:pPr marL="342900" indent="-342900" algn="l">
              <a:buFont typeface="Arial" panose="020B0604020202020204" pitchFamily="34" charset="0"/>
              <a:buChar char="•"/>
            </a:pPr>
            <a:r>
              <a:rPr lang="en-US" b="1" i="0" dirty="0">
                <a:solidFill>
                  <a:srgbClr val="004D9E"/>
                </a:solidFill>
                <a:effectLst/>
              </a:rPr>
              <a:t>Limited knowledge of noise/PM effects on vulnerable groups</a:t>
            </a:r>
            <a:r>
              <a:rPr lang="en-US" b="0" i="0" dirty="0">
                <a:solidFill>
                  <a:srgbClr val="222222"/>
                </a:solidFill>
                <a:effectLst/>
              </a:rPr>
              <a:t>;</a:t>
            </a:r>
          </a:p>
          <a:p>
            <a:pPr marL="342900" indent="-342900" algn="l">
              <a:buFont typeface="Arial" panose="020B0604020202020204" pitchFamily="34" charset="0"/>
              <a:buChar char="•"/>
            </a:pPr>
            <a:r>
              <a:rPr lang="en-US" b="1" i="0" dirty="0">
                <a:solidFill>
                  <a:srgbClr val="004D9E"/>
                </a:solidFill>
                <a:effectLst/>
              </a:rPr>
              <a:t>Limited action and consideration of knowledge transfer and success metrics</a:t>
            </a:r>
            <a:r>
              <a:rPr lang="en-US" b="0" i="0" dirty="0">
                <a:solidFill>
                  <a:srgbClr val="222222"/>
                </a:solidFill>
                <a:effectLst/>
              </a:rPr>
              <a:t>.</a:t>
            </a:r>
          </a:p>
          <a:p>
            <a:endParaRPr lang="en-GB" dirty="0"/>
          </a:p>
        </p:txBody>
      </p:sp>
      <p:pic>
        <p:nvPicPr>
          <p:cNvPr id="7" name="Grafik 6" descr="Ein Bild, das Grafiken, Kreis, Schrift, Logo enthält.&#10;&#10;KI-generierte Inhalte können fehlerhaft sein.">
            <a:extLst>
              <a:ext uri="{FF2B5EF4-FFF2-40B4-BE49-F238E27FC236}">
                <a16:creationId xmlns:a16="http://schemas.microsoft.com/office/drawing/2014/main" xmlns="" id="{CAE269A4-9215-826D-E9FB-F21B1E76F1DB}"/>
              </a:ext>
            </a:extLst>
          </p:cNvPr>
          <p:cNvPicPr>
            <a:picLocks noChangeAspect="1"/>
          </p:cNvPicPr>
          <p:nvPr/>
        </p:nvPicPr>
        <p:blipFill>
          <a:blip r:embed="rId2"/>
          <a:stretch>
            <a:fillRect/>
          </a:stretch>
        </p:blipFill>
        <p:spPr>
          <a:xfrm>
            <a:off x="7099959" y="65253"/>
            <a:ext cx="1678282" cy="755227"/>
          </a:xfrm>
          <a:prstGeom prst="rect">
            <a:avLst/>
          </a:prstGeom>
        </p:spPr>
      </p:pic>
    </p:spTree>
    <p:extLst>
      <p:ext uri="{BB962C8B-B14F-4D97-AF65-F5344CB8AC3E}">
        <p14:creationId xmlns:p14="http://schemas.microsoft.com/office/powerpoint/2010/main" val="3053358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238A341-CCB7-3288-850D-7C716652F00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F6C15CCE-6189-7E9A-3A2B-10C35E744979}"/>
              </a:ext>
            </a:extLst>
          </p:cNvPr>
          <p:cNvSpPr>
            <a:spLocks noGrp="1"/>
          </p:cNvSpPr>
          <p:nvPr>
            <p:ph type="sldNum" sz="quarter" idx="12"/>
          </p:nvPr>
        </p:nvSpPr>
        <p:spPr/>
        <p:txBody>
          <a:bodyPr/>
          <a:lstStyle/>
          <a:p>
            <a:fld id="{FD56064D-2103-4EB8-B936-28D9B50A58DD}" type="slidenum">
              <a:rPr lang="en-US" smtClean="0"/>
              <a:pPr/>
              <a:t>5</a:t>
            </a:fld>
            <a:endParaRPr lang="en-US" dirty="0"/>
          </a:p>
        </p:txBody>
      </p:sp>
      <p:sp>
        <p:nvSpPr>
          <p:cNvPr id="5" name="Title 4">
            <a:extLst>
              <a:ext uri="{FF2B5EF4-FFF2-40B4-BE49-F238E27FC236}">
                <a16:creationId xmlns:a16="http://schemas.microsoft.com/office/drawing/2014/main" xmlns="" id="{991F6882-5A1B-652B-E97F-A0684B850C45}"/>
              </a:ext>
            </a:extLst>
          </p:cNvPr>
          <p:cNvSpPr>
            <a:spLocks noGrp="1"/>
          </p:cNvSpPr>
          <p:nvPr>
            <p:ph type="title"/>
          </p:nvPr>
        </p:nvSpPr>
        <p:spPr/>
        <p:txBody>
          <a:bodyPr/>
          <a:lstStyle/>
          <a:p>
            <a:r>
              <a:rPr lang="en-US" dirty="0"/>
              <a:t>MARKOPOLO addresses unmet needs</a:t>
            </a:r>
            <a:endParaRPr lang="en-GB" dirty="0"/>
          </a:p>
        </p:txBody>
      </p:sp>
      <p:pic>
        <p:nvPicPr>
          <p:cNvPr id="13" name="Grafik 12">
            <a:extLst>
              <a:ext uri="{FF2B5EF4-FFF2-40B4-BE49-F238E27FC236}">
                <a16:creationId xmlns:a16="http://schemas.microsoft.com/office/drawing/2014/main" xmlns="" id="{9DD2C11F-91C6-A255-CED0-09180A5A998D}"/>
              </a:ext>
            </a:extLst>
          </p:cNvPr>
          <p:cNvPicPr>
            <a:picLocks noChangeAspect="1"/>
          </p:cNvPicPr>
          <p:nvPr/>
        </p:nvPicPr>
        <p:blipFill>
          <a:blip r:embed="rId2"/>
          <a:stretch>
            <a:fillRect/>
          </a:stretch>
        </p:blipFill>
        <p:spPr>
          <a:xfrm>
            <a:off x="460689" y="1396189"/>
            <a:ext cx="11270621" cy="4433111"/>
          </a:xfrm>
          <a:prstGeom prst="rect">
            <a:avLst/>
          </a:prstGeom>
        </p:spPr>
      </p:pic>
      <p:pic>
        <p:nvPicPr>
          <p:cNvPr id="6" name="Grafik 5" descr="Ein Bild, das Grafiken, Kreis, Schrift, Logo enthält.&#10;&#10;KI-generierte Inhalte können fehlerhaft sein.">
            <a:extLst>
              <a:ext uri="{FF2B5EF4-FFF2-40B4-BE49-F238E27FC236}">
                <a16:creationId xmlns:a16="http://schemas.microsoft.com/office/drawing/2014/main" xmlns="" id="{CAE269A4-9215-826D-E9FB-F21B1E76F1DB}"/>
              </a:ext>
            </a:extLst>
          </p:cNvPr>
          <p:cNvPicPr>
            <a:picLocks noChangeAspect="1"/>
          </p:cNvPicPr>
          <p:nvPr/>
        </p:nvPicPr>
        <p:blipFill>
          <a:blip r:embed="rId3"/>
          <a:stretch>
            <a:fillRect/>
          </a:stretch>
        </p:blipFill>
        <p:spPr>
          <a:xfrm>
            <a:off x="7099959" y="65253"/>
            <a:ext cx="1678282" cy="755227"/>
          </a:xfrm>
          <a:prstGeom prst="rect">
            <a:avLst/>
          </a:prstGeom>
        </p:spPr>
      </p:pic>
    </p:spTree>
    <p:extLst>
      <p:ext uri="{BB962C8B-B14F-4D97-AF65-F5344CB8AC3E}">
        <p14:creationId xmlns:p14="http://schemas.microsoft.com/office/powerpoint/2010/main" val="3596456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238A341-CCB7-3288-850D-7C716652F00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F6C15CCE-6189-7E9A-3A2B-10C35E744979}"/>
              </a:ext>
            </a:extLst>
          </p:cNvPr>
          <p:cNvSpPr>
            <a:spLocks noGrp="1"/>
          </p:cNvSpPr>
          <p:nvPr>
            <p:ph type="sldNum" sz="quarter" idx="12"/>
          </p:nvPr>
        </p:nvSpPr>
        <p:spPr/>
        <p:txBody>
          <a:bodyPr/>
          <a:lstStyle/>
          <a:p>
            <a:fld id="{FD56064D-2103-4EB8-B936-28D9B50A58DD}" type="slidenum">
              <a:rPr lang="en-US" smtClean="0"/>
              <a:pPr/>
              <a:t>6</a:t>
            </a:fld>
            <a:endParaRPr lang="en-US" dirty="0"/>
          </a:p>
        </p:txBody>
      </p:sp>
      <p:sp>
        <p:nvSpPr>
          <p:cNvPr id="5" name="Title 4">
            <a:extLst>
              <a:ext uri="{FF2B5EF4-FFF2-40B4-BE49-F238E27FC236}">
                <a16:creationId xmlns:a16="http://schemas.microsoft.com/office/drawing/2014/main" xmlns="" id="{991F6882-5A1B-652B-E97F-A0684B850C45}"/>
              </a:ext>
            </a:extLst>
          </p:cNvPr>
          <p:cNvSpPr>
            <a:spLocks noGrp="1"/>
          </p:cNvSpPr>
          <p:nvPr>
            <p:ph type="title"/>
          </p:nvPr>
        </p:nvSpPr>
        <p:spPr/>
        <p:txBody>
          <a:bodyPr/>
          <a:lstStyle/>
          <a:p>
            <a:r>
              <a:rPr lang="en-US" dirty="0"/>
              <a:t>MARKOPOLO addresses unmet needs</a:t>
            </a: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0305" y="1443359"/>
            <a:ext cx="6381750" cy="460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Grafik 5" descr="Ein Bild, das Grafiken, Kreis, Schrift, Logo enthält.&#10;&#10;KI-generierte Inhalte können fehlerhaft sein.">
            <a:extLst>
              <a:ext uri="{FF2B5EF4-FFF2-40B4-BE49-F238E27FC236}">
                <a16:creationId xmlns:a16="http://schemas.microsoft.com/office/drawing/2014/main" xmlns="" id="{CAE269A4-9215-826D-E9FB-F21B1E76F1DB}"/>
              </a:ext>
            </a:extLst>
          </p:cNvPr>
          <p:cNvPicPr>
            <a:picLocks noChangeAspect="1"/>
          </p:cNvPicPr>
          <p:nvPr/>
        </p:nvPicPr>
        <p:blipFill>
          <a:blip r:embed="rId3"/>
          <a:stretch>
            <a:fillRect/>
          </a:stretch>
        </p:blipFill>
        <p:spPr>
          <a:xfrm>
            <a:off x="7099959" y="65253"/>
            <a:ext cx="1678282" cy="755227"/>
          </a:xfrm>
          <a:prstGeom prst="rect">
            <a:avLst/>
          </a:prstGeom>
        </p:spPr>
      </p:pic>
    </p:spTree>
    <p:extLst>
      <p:ext uri="{BB962C8B-B14F-4D97-AF65-F5344CB8AC3E}">
        <p14:creationId xmlns:p14="http://schemas.microsoft.com/office/powerpoint/2010/main" val="286427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0CD4464-5FAC-062E-6B46-2139B3097DC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9BA627E-64DA-6139-D9CE-04A4933016A8}"/>
              </a:ext>
            </a:extLst>
          </p:cNvPr>
          <p:cNvSpPr>
            <a:spLocks noGrp="1"/>
          </p:cNvSpPr>
          <p:nvPr>
            <p:ph idx="1"/>
          </p:nvPr>
        </p:nvSpPr>
        <p:spPr>
          <a:xfrm>
            <a:off x="614872" y="1729279"/>
            <a:ext cx="10915711" cy="4117517"/>
          </a:xfrm>
        </p:spPr>
        <p:txBody>
          <a:bodyPr>
            <a:normAutofit/>
          </a:bodyPr>
          <a:lstStyle/>
          <a:p>
            <a:r>
              <a:rPr lang="en-US" sz="1700" b="0" i="0" dirty="0">
                <a:solidFill>
                  <a:srgbClr val="222222"/>
                </a:solidFill>
                <a:effectLst/>
              </a:rPr>
              <a:t>Traffic noise and air pollution, especially particulate matter (PM) and ultrafine particles (UFP), are closely linked environmental risk factors that contribute significantly to the development of diseases such as diabetes</a:t>
            </a:r>
            <a:r>
              <a:rPr lang="en-US" sz="1700" b="0" i="0">
                <a:solidFill>
                  <a:srgbClr val="222222"/>
                </a:solidFill>
                <a:effectLst/>
              </a:rPr>
              <a:t>, </a:t>
            </a:r>
            <a:r>
              <a:rPr lang="en-US" sz="1700" b="0" i="0" smtClean="0">
                <a:solidFill>
                  <a:srgbClr val="222222"/>
                </a:solidFill>
                <a:effectLst/>
              </a:rPr>
              <a:t>heart and vascular disease (e.g. MI, hypertension </a:t>
            </a:r>
            <a:r>
              <a:rPr lang="en-US" sz="1700" b="0" i="0">
                <a:solidFill>
                  <a:srgbClr val="222222"/>
                </a:solidFill>
                <a:effectLst/>
              </a:rPr>
              <a:t>and </a:t>
            </a:r>
            <a:r>
              <a:rPr lang="en-US" sz="1700" b="0" i="0" smtClean="0">
                <a:solidFill>
                  <a:srgbClr val="222222"/>
                </a:solidFill>
                <a:effectLst/>
              </a:rPr>
              <a:t>atherosclerosis), respiratory disease as well as mental health conditions (e.g. AD, depression). </a:t>
            </a:r>
            <a:endParaRPr lang="en-US" sz="1700" b="0" i="0" dirty="0">
              <a:solidFill>
                <a:srgbClr val="222222"/>
              </a:solidFill>
              <a:effectLst/>
            </a:endParaRPr>
          </a:p>
          <a:p>
            <a:endParaRPr lang="en-US" sz="1700" dirty="0">
              <a:solidFill>
                <a:srgbClr val="222222"/>
              </a:solidFill>
            </a:endParaRPr>
          </a:p>
          <a:p>
            <a:r>
              <a:rPr lang="en-US" sz="1700" b="0" i="0" dirty="0">
                <a:solidFill>
                  <a:srgbClr val="222222"/>
                </a:solidFill>
                <a:effectLst/>
              </a:rPr>
              <a:t>MARKOPOLO aims to investigate </a:t>
            </a:r>
            <a:r>
              <a:rPr lang="en-US" sz="1700" b="1" i="0" dirty="0">
                <a:solidFill>
                  <a:srgbClr val="004D9E"/>
                </a:solidFill>
                <a:effectLst/>
              </a:rPr>
              <a:t>the impact of traffic noise and air pollution, especially fine and ultrafine particulate matter, on human health </a:t>
            </a:r>
            <a:r>
              <a:rPr lang="en-US" sz="1700" b="0" i="0" dirty="0">
                <a:solidFill>
                  <a:srgbClr val="222222"/>
                </a:solidFill>
                <a:effectLst/>
              </a:rPr>
              <a:t>through an innovative translational approach: </a:t>
            </a:r>
          </a:p>
          <a:p>
            <a:pPr marL="285750" indent="-285750">
              <a:buFont typeface="Arial" panose="020B0604020202020204" pitchFamily="34" charset="0"/>
              <a:buChar char="•"/>
            </a:pPr>
            <a:r>
              <a:rPr lang="en-US" sz="1700" b="0" i="0" dirty="0">
                <a:solidFill>
                  <a:srgbClr val="222222"/>
                </a:solidFill>
                <a:effectLst/>
              </a:rPr>
              <a:t>Experimental and computational models are used in clinical, interventional and epidemiological studies.</a:t>
            </a:r>
          </a:p>
          <a:p>
            <a:pPr marL="285750" indent="-285750">
              <a:buFont typeface="Arial" panose="020B0604020202020204" pitchFamily="34" charset="0"/>
              <a:buChar char="•"/>
            </a:pPr>
            <a:r>
              <a:rPr lang="en-US" sz="1700" dirty="0">
                <a:solidFill>
                  <a:srgbClr val="222222"/>
                </a:solidFill>
              </a:rPr>
              <a:t>I</a:t>
            </a:r>
            <a:r>
              <a:rPr lang="en-US" sz="1700" b="0" i="0" dirty="0">
                <a:solidFill>
                  <a:srgbClr val="222222"/>
                </a:solidFill>
                <a:effectLst/>
              </a:rPr>
              <a:t>dentify disease-relevant biomarkers and to </a:t>
            </a:r>
          </a:p>
          <a:p>
            <a:pPr marL="285750" indent="-285750">
              <a:buFont typeface="Arial" panose="020B0604020202020204" pitchFamily="34" charset="0"/>
              <a:buChar char="•"/>
            </a:pPr>
            <a:r>
              <a:rPr lang="en-US" sz="1700" dirty="0">
                <a:solidFill>
                  <a:srgbClr val="222222"/>
                </a:solidFill>
              </a:rPr>
              <a:t>U</a:t>
            </a:r>
            <a:r>
              <a:rPr lang="en-US" sz="1700" b="0" i="0" dirty="0">
                <a:solidFill>
                  <a:srgbClr val="222222"/>
                </a:solidFill>
                <a:effectLst/>
              </a:rPr>
              <a:t>nderstand the molecular mechanisms involved in diseases of the brain, lung and cardiovascular system</a:t>
            </a:r>
            <a:endParaRPr lang="en-GB" sz="1700" dirty="0"/>
          </a:p>
        </p:txBody>
      </p:sp>
      <p:sp>
        <p:nvSpPr>
          <p:cNvPr id="3" name="Slide Number Placeholder 2">
            <a:extLst>
              <a:ext uri="{FF2B5EF4-FFF2-40B4-BE49-F238E27FC236}">
                <a16:creationId xmlns:a16="http://schemas.microsoft.com/office/drawing/2014/main" xmlns="" id="{3DE17023-98C3-262A-C08E-3D40F25BF649}"/>
              </a:ext>
            </a:extLst>
          </p:cNvPr>
          <p:cNvSpPr>
            <a:spLocks noGrp="1"/>
          </p:cNvSpPr>
          <p:nvPr>
            <p:ph type="sldNum" sz="quarter" idx="12"/>
          </p:nvPr>
        </p:nvSpPr>
        <p:spPr/>
        <p:txBody>
          <a:bodyPr/>
          <a:lstStyle/>
          <a:p>
            <a:fld id="{FD56064D-2103-4EB8-B936-28D9B50A58DD}" type="slidenum">
              <a:rPr lang="en-US" smtClean="0"/>
              <a:pPr/>
              <a:t>7</a:t>
            </a:fld>
            <a:endParaRPr lang="en-US" dirty="0"/>
          </a:p>
        </p:txBody>
      </p:sp>
      <p:sp>
        <p:nvSpPr>
          <p:cNvPr id="5" name="Title 4">
            <a:extLst>
              <a:ext uri="{FF2B5EF4-FFF2-40B4-BE49-F238E27FC236}">
                <a16:creationId xmlns:a16="http://schemas.microsoft.com/office/drawing/2014/main" xmlns="" id="{7B818BFC-0B7E-309D-D38F-0833B6457878}"/>
              </a:ext>
            </a:extLst>
          </p:cNvPr>
          <p:cNvSpPr>
            <a:spLocks noGrp="1"/>
          </p:cNvSpPr>
          <p:nvPr>
            <p:ph type="title"/>
          </p:nvPr>
        </p:nvSpPr>
        <p:spPr/>
        <p:txBody>
          <a:bodyPr/>
          <a:lstStyle/>
          <a:p>
            <a:r>
              <a:rPr lang="en-GB" dirty="0">
                <a:solidFill>
                  <a:srgbClr val="004D9E"/>
                </a:solidFill>
              </a:rPr>
              <a:t>Scientific approach</a:t>
            </a:r>
          </a:p>
        </p:txBody>
      </p:sp>
      <p:pic>
        <p:nvPicPr>
          <p:cNvPr id="7" name="Grafik 6" descr="Ein Bild, das Grafiken, Kreis, Schrift, Logo enthält.&#10;&#10;KI-generierte Inhalte können fehlerhaft sein.">
            <a:extLst>
              <a:ext uri="{FF2B5EF4-FFF2-40B4-BE49-F238E27FC236}">
                <a16:creationId xmlns:a16="http://schemas.microsoft.com/office/drawing/2014/main" xmlns="" id="{CAE269A4-9215-826D-E9FB-F21B1E76F1DB}"/>
              </a:ext>
            </a:extLst>
          </p:cNvPr>
          <p:cNvPicPr>
            <a:picLocks noChangeAspect="1"/>
          </p:cNvPicPr>
          <p:nvPr/>
        </p:nvPicPr>
        <p:blipFill>
          <a:blip r:embed="rId2"/>
          <a:stretch>
            <a:fillRect/>
          </a:stretch>
        </p:blipFill>
        <p:spPr>
          <a:xfrm>
            <a:off x="7099959" y="65253"/>
            <a:ext cx="1678282" cy="755227"/>
          </a:xfrm>
          <a:prstGeom prst="rect">
            <a:avLst/>
          </a:prstGeom>
        </p:spPr>
      </p:pic>
    </p:spTree>
    <p:extLst>
      <p:ext uri="{BB962C8B-B14F-4D97-AF65-F5344CB8AC3E}">
        <p14:creationId xmlns:p14="http://schemas.microsoft.com/office/powerpoint/2010/main" val="1517153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0CD4464-5FAC-062E-6B46-2139B3097DC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3DE17023-98C3-262A-C08E-3D40F25BF649}"/>
              </a:ext>
            </a:extLst>
          </p:cNvPr>
          <p:cNvSpPr>
            <a:spLocks noGrp="1"/>
          </p:cNvSpPr>
          <p:nvPr>
            <p:ph type="sldNum" sz="quarter" idx="12"/>
          </p:nvPr>
        </p:nvSpPr>
        <p:spPr/>
        <p:txBody>
          <a:bodyPr/>
          <a:lstStyle/>
          <a:p>
            <a:fld id="{FD56064D-2103-4EB8-B936-28D9B50A58DD}" type="slidenum">
              <a:rPr lang="en-US" smtClean="0"/>
              <a:pPr/>
              <a:t>8</a:t>
            </a:fld>
            <a:endParaRPr lang="en-US" dirty="0"/>
          </a:p>
        </p:txBody>
      </p:sp>
      <p:sp>
        <p:nvSpPr>
          <p:cNvPr id="5" name="Title 4">
            <a:extLst>
              <a:ext uri="{FF2B5EF4-FFF2-40B4-BE49-F238E27FC236}">
                <a16:creationId xmlns:a16="http://schemas.microsoft.com/office/drawing/2014/main" xmlns="" id="{7B818BFC-0B7E-309D-D38F-0833B6457878}"/>
              </a:ext>
            </a:extLst>
          </p:cNvPr>
          <p:cNvSpPr>
            <a:spLocks noGrp="1"/>
          </p:cNvSpPr>
          <p:nvPr>
            <p:ph type="title"/>
          </p:nvPr>
        </p:nvSpPr>
        <p:spPr/>
        <p:txBody>
          <a:bodyPr/>
          <a:lstStyle/>
          <a:p>
            <a:r>
              <a:rPr lang="en-GB">
                <a:solidFill>
                  <a:srgbClr val="004D9E"/>
                </a:solidFill>
              </a:rPr>
              <a:t>Scientific </a:t>
            </a:r>
            <a:r>
              <a:rPr lang="en-GB" smtClean="0">
                <a:solidFill>
                  <a:srgbClr val="004D9E"/>
                </a:solidFill>
              </a:rPr>
              <a:t>approach - highlights</a:t>
            </a:r>
            <a:endParaRPr lang="en-GB" dirty="0">
              <a:solidFill>
                <a:srgbClr val="004D9E"/>
              </a:solidFill>
            </a:endParaRPr>
          </a:p>
        </p:txBody>
      </p:sp>
      <p:sp>
        <p:nvSpPr>
          <p:cNvPr id="9" name="Content Placeholder 1">
            <a:extLst>
              <a:ext uri="{FF2B5EF4-FFF2-40B4-BE49-F238E27FC236}">
                <a16:creationId xmlns:a16="http://schemas.microsoft.com/office/drawing/2014/main" xmlns="" id="{B9BA627E-64DA-6139-D9CE-04A4933016A8}"/>
              </a:ext>
            </a:extLst>
          </p:cNvPr>
          <p:cNvSpPr txBox="1">
            <a:spLocks/>
          </p:cNvSpPr>
          <p:nvPr/>
        </p:nvSpPr>
        <p:spPr>
          <a:xfrm>
            <a:off x="667755" y="1414953"/>
            <a:ext cx="10181220" cy="4804872"/>
          </a:xfrm>
          <a:prstGeom prst="rect">
            <a:avLst/>
          </a:prstGeom>
        </p:spPr>
        <p:txBody>
          <a:bodyPr vert="horz" lIns="0" tIns="0" rIns="0" bIns="0" rtlCol="0">
            <a:normAutofit/>
          </a:bodyPr>
          <a:lstStyle>
            <a:lvl1pPr marL="0" indent="0" algn="l" defTabSz="914400" rtl="0" eaLnBrk="1" latinLnBrk="0" hangingPunct="1">
              <a:lnSpc>
                <a:spcPct val="100000"/>
              </a:lnSpc>
              <a:spcBef>
                <a:spcPts val="600"/>
              </a:spcBef>
              <a:buClr>
                <a:schemeClr val="tx2"/>
              </a:buClr>
              <a:buFont typeface="Arial" panose="020B0604020202020204" pitchFamily="34" charset="0"/>
              <a:buNone/>
              <a:defRPr sz="2000" i="0" kern="1200">
                <a:solidFill>
                  <a:schemeClr val="tx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1800" i="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chemeClr val="tx2"/>
              </a:buClr>
              <a:buFont typeface="Arial" panose="020B0604020202020204" pitchFamily="34" charset="0"/>
              <a:buNone/>
              <a:defRPr sz="1600" i="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tx2"/>
              </a:buClr>
              <a:buFont typeface="Arial" panose="020B0604020202020204" pitchFamily="34" charset="0"/>
              <a:buNone/>
              <a:defRPr sz="1400" i="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chemeClr val="tx2"/>
              </a:buClr>
              <a:buFont typeface="Arial" panose="020B0604020202020204" pitchFamily="34" charset="0"/>
              <a:buNone/>
              <a:defRPr sz="1400" i="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1800"/>
              </a:lnSpc>
              <a:buFont typeface="Arial" panose="020B0604020202020204" pitchFamily="34" charset="0"/>
              <a:buChar char="•"/>
            </a:pPr>
            <a:r>
              <a:rPr lang="en-US" sz="1700" smtClean="0">
                <a:solidFill>
                  <a:srgbClr val="222222"/>
                </a:solidFill>
              </a:rPr>
              <a:t>Sophisticated animal exposure systems for combined effects of noise and PM (UFP) in mice </a:t>
            </a:r>
            <a:r>
              <a:rPr lang="en-US" sz="1700" smtClean="0">
                <a:solidFill>
                  <a:srgbClr val="222222"/>
                </a:solidFill>
              </a:rPr>
              <a:t>(and cell culture) with </a:t>
            </a:r>
            <a:r>
              <a:rPr lang="en-US" sz="1700" smtClean="0">
                <a:solidFill>
                  <a:srgbClr val="222222"/>
                </a:solidFill>
              </a:rPr>
              <a:t>pre-existing NCDs, drug interventions and genetic approaches, duration/sex/age; advanced functional, biochemical and imaging methods – UMC-Mainz &amp; UEF &amp; UNIPD &amp; </a:t>
            </a:r>
            <a:r>
              <a:rPr lang="en-US" sz="1700" smtClean="0">
                <a:solidFill>
                  <a:srgbClr val="222222"/>
                </a:solidFill>
              </a:rPr>
              <a:t>MUSC</a:t>
            </a:r>
          </a:p>
          <a:p>
            <a:pPr>
              <a:lnSpc>
                <a:spcPts val="1800"/>
              </a:lnSpc>
            </a:pPr>
            <a:endParaRPr lang="en-US" sz="1700">
              <a:solidFill>
                <a:srgbClr val="222222"/>
              </a:solidFill>
            </a:endParaRPr>
          </a:p>
          <a:p>
            <a:pPr>
              <a:lnSpc>
                <a:spcPts val="1800"/>
              </a:lnSpc>
            </a:pPr>
            <a:endParaRPr lang="en-US" sz="1700" smtClean="0">
              <a:solidFill>
                <a:srgbClr val="222222"/>
              </a:solidFill>
            </a:endParaRPr>
          </a:p>
          <a:p>
            <a:pPr>
              <a:lnSpc>
                <a:spcPts val="1800"/>
              </a:lnSpc>
            </a:pPr>
            <a:endParaRPr lang="en-US" sz="1700" smtClean="0">
              <a:solidFill>
                <a:srgbClr val="222222"/>
              </a:solidFill>
            </a:endParaRPr>
          </a:p>
          <a:p>
            <a:pPr>
              <a:lnSpc>
                <a:spcPts val="1800"/>
              </a:lnSpc>
            </a:pPr>
            <a:endParaRPr lang="en-US" sz="1700" smtClean="0">
              <a:solidFill>
                <a:srgbClr val="222222"/>
              </a:solidFill>
            </a:endParaRPr>
          </a:p>
          <a:p>
            <a:pPr>
              <a:lnSpc>
                <a:spcPts val="1800"/>
              </a:lnSpc>
            </a:pPr>
            <a:endParaRPr lang="en-US" sz="1700" smtClean="0">
              <a:solidFill>
                <a:srgbClr val="222222"/>
              </a:solidFill>
            </a:endParaRPr>
          </a:p>
          <a:p>
            <a:pPr marL="285750" indent="-285750">
              <a:lnSpc>
                <a:spcPts val="1800"/>
              </a:lnSpc>
              <a:buFont typeface="Arial" panose="020B0604020202020204" pitchFamily="34" charset="0"/>
              <a:buChar char="•"/>
            </a:pPr>
            <a:r>
              <a:rPr lang="en-US" sz="1700" smtClean="0">
                <a:solidFill>
                  <a:srgbClr val="222222"/>
                </a:solidFill>
              </a:rPr>
              <a:t>Large </a:t>
            </a:r>
            <a:r>
              <a:rPr lang="en-US" sz="1700">
                <a:solidFill>
                  <a:srgbClr val="222222"/>
                </a:solidFill>
              </a:rPr>
              <a:t>cohorts with detailed exposure data </a:t>
            </a:r>
            <a:r>
              <a:rPr lang="en-US" sz="1700" smtClean="0">
                <a:solidFill>
                  <a:srgbClr val="222222"/>
                </a:solidFill>
              </a:rPr>
              <a:t>(</a:t>
            </a:r>
            <a:r>
              <a:rPr lang="en-US" sz="1700">
                <a:solidFill>
                  <a:srgbClr val="222222"/>
                </a:solidFill>
              </a:rPr>
              <a:t>SNC, &gt;8 million health datasets &amp; DNC</a:t>
            </a:r>
            <a:r>
              <a:rPr lang="en-US" sz="1700">
                <a:solidFill>
                  <a:srgbClr val="222222"/>
                </a:solidFill>
              </a:rPr>
              <a:t>, </a:t>
            </a:r>
            <a:r>
              <a:rPr lang="en-US" sz="1700" smtClean="0">
                <a:solidFill>
                  <a:srgbClr val="222222"/>
                </a:solidFill>
              </a:rPr>
              <a:t>&gt;5 </a:t>
            </a:r>
            <a:r>
              <a:rPr lang="en-US" sz="1700">
                <a:solidFill>
                  <a:srgbClr val="222222"/>
                </a:solidFill>
              </a:rPr>
              <a:t>million </a:t>
            </a:r>
            <a:r>
              <a:rPr lang="en-US" sz="1700">
                <a:solidFill>
                  <a:srgbClr val="222222"/>
                </a:solidFill>
              </a:rPr>
              <a:t>health </a:t>
            </a:r>
            <a:r>
              <a:rPr lang="en-US" sz="1700" smtClean="0">
                <a:solidFill>
                  <a:srgbClr val="222222"/>
                </a:solidFill>
              </a:rPr>
              <a:t>datasets) </a:t>
            </a:r>
            <a:r>
              <a:rPr lang="en-US" sz="1700" smtClean="0">
                <a:solidFill>
                  <a:srgbClr val="222222"/>
                </a:solidFill>
              </a:rPr>
              <a:t>for reliable health outcomes for vulnerable subgroup analysis, multi-exposure </a:t>
            </a:r>
            <a:r>
              <a:rPr lang="en-US" sz="1700" smtClean="0">
                <a:solidFill>
                  <a:srgbClr val="222222"/>
                </a:solidFill>
              </a:rPr>
              <a:t>approaches, UFP measuring campaign </a:t>
            </a:r>
            <a:r>
              <a:rPr lang="en-US" sz="1700" smtClean="0">
                <a:solidFill>
                  <a:srgbClr val="222222"/>
                </a:solidFill>
              </a:rPr>
              <a:t>– </a:t>
            </a:r>
            <a:r>
              <a:rPr lang="en-US" sz="1700">
                <a:solidFill>
                  <a:srgbClr val="222222"/>
                </a:solidFill>
              </a:rPr>
              <a:t>TPH &amp; </a:t>
            </a:r>
            <a:r>
              <a:rPr lang="en-US" sz="1700" smtClean="0">
                <a:solidFill>
                  <a:srgbClr val="222222"/>
                </a:solidFill>
              </a:rPr>
              <a:t>DCS</a:t>
            </a:r>
          </a:p>
          <a:p>
            <a:pPr>
              <a:lnSpc>
                <a:spcPts val="1800"/>
              </a:lnSpc>
            </a:pPr>
            <a:endParaRPr lang="en-US" sz="1700">
              <a:solidFill>
                <a:srgbClr val="222222"/>
              </a:solidFill>
            </a:endParaRPr>
          </a:p>
          <a:p>
            <a:pPr>
              <a:lnSpc>
                <a:spcPts val="1800"/>
              </a:lnSpc>
            </a:pPr>
            <a:endParaRPr lang="en-US" sz="1700" smtClean="0">
              <a:solidFill>
                <a:srgbClr val="222222"/>
              </a:solidFill>
            </a:endParaRPr>
          </a:p>
          <a:p>
            <a:pPr>
              <a:lnSpc>
                <a:spcPts val="1800"/>
              </a:lnSpc>
            </a:pPr>
            <a:endParaRPr lang="en-US" sz="1700" smtClean="0">
              <a:solidFill>
                <a:srgbClr val="222222"/>
              </a:solidFill>
            </a:endParaRPr>
          </a:p>
          <a:p>
            <a:pPr marL="285750" indent="-285750">
              <a:lnSpc>
                <a:spcPts val="1800"/>
              </a:lnSpc>
              <a:buFont typeface="Arial" panose="020B0604020202020204" pitchFamily="34" charset="0"/>
              <a:buChar char="•"/>
            </a:pPr>
            <a:r>
              <a:rPr lang="en-US" sz="1700" smtClean="0">
                <a:solidFill>
                  <a:srgbClr val="222222"/>
                </a:solidFill>
              </a:rPr>
              <a:t>Interventional </a:t>
            </a:r>
            <a:r>
              <a:rPr lang="en-US" sz="1700">
                <a:solidFill>
                  <a:srgbClr val="222222"/>
                </a:solidFill>
              </a:rPr>
              <a:t>clinical </a:t>
            </a:r>
            <a:r>
              <a:rPr lang="en-US" sz="1700" smtClean="0">
                <a:solidFill>
                  <a:srgbClr val="222222"/>
                </a:solidFill>
              </a:rPr>
              <a:t>trials for additive effects of noise or UFP exposure in obese patients and metabolic syndrome patients (NOXYCARD &amp; METSGREEN) – </a:t>
            </a:r>
            <a:r>
              <a:rPr lang="en-US" sz="1700">
                <a:solidFill>
                  <a:srgbClr val="222222"/>
                </a:solidFill>
              </a:rPr>
              <a:t>MFUB/VINS &amp; </a:t>
            </a:r>
            <a:r>
              <a:rPr lang="en-US" sz="1700" smtClean="0">
                <a:solidFill>
                  <a:srgbClr val="222222"/>
                </a:solidFill>
              </a:rPr>
              <a:t>VMU</a:t>
            </a:r>
          </a:p>
          <a:p>
            <a:pPr marL="285750" indent="-285750">
              <a:lnSpc>
                <a:spcPts val="1800"/>
              </a:lnSpc>
              <a:buFont typeface="Arial" panose="020B0604020202020204" pitchFamily="34" charset="0"/>
              <a:buChar char="•"/>
            </a:pPr>
            <a:endParaRPr lang="en-GB" sz="1700" dirty="0"/>
          </a:p>
        </p:txBody>
      </p:sp>
      <p:pic>
        <p:nvPicPr>
          <p:cNvPr id="16" name="Grafik 15" descr="Ein Bild, das Grafiken, Kreis, Schrift, Logo enthält.&#10;&#10;KI-generierte Inhalte können fehlerhaft sein.">
            <a:extLst>
              <a:ext uri="{FF2B5EF4-FFF2-40B4-BE49-F238E27FC236}">
                <a16:creationId xmlns:a16="http://schemas.microsoft.com/office/drawing/2014/main" xmlns="" id="{CAE269A4-9215-826D-E9FB-F21B1E76F1DB}"/>
              </a:ext>
            </a:extLst>
          </p:cNvPr>
          <p:cNvPicPr>
            <a:picLocks noChangeAspect="1"/>
          </p:cNvPicPr>
          <p:nvPr/>
        </p:nvPicPr>
        <p:blipFill>
          <a:blip r:embed="rId2"/>
          <a:stretch>
            <a:fillRect/>
          </a:stretch>
        </p:blipFill>
        <p:spPr>
          <a:xfrm>
            <a:off x="7099959" y="65253"/>
            <a:ext cx="1678282" cy="755227"/>
          </a:xfrm>
          <a:prstGeom prst="rect">
            <a:avLst/>
          </a:prstGeom>
        </p:spPr>
      </p:pic>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608" y="2161003"/>
            <a:ext cx="4530002" cy="148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8365" y="2411100"/>
            <a:ext cx="5363048" cy="98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p:cNvPicPr>
          <p:nvPr/>
        </p:nvPicPr>
        <p:blipFill rotWithShape="1">
          <a:blip r:embed="rId5"/>
          <a:srcRect l="10711"/>
          <a:stretch/>
        </p:blipFill>
        <p:spPr>
          <a:xfrm>
            <a:off x="5079102" y="4169036"/>
            <a:ext cx="1358525" cy="1186928"/>
          </a:xfrm>
          <a:prstGeom prst="rect">
            <a:avLst/>
          </a:prstGeom>
        </p:spPr>
      </p:pic>
      <p:pic>
        <p:nvPicPr>
          <p:cNvPr id="11" name="Picture 11" descr="A picture containing text&#10;&#10;Description automatically generated">
            <a:extLst>
              <a:ext uri="{FF2B5EF4-FFF2-40B4-BE49-F238E27FC236}">
                <a16:creationId xmlns="" xmlns:a16="http://schemas.microsoft.com/office/drawing/2014/main" id="{AD249656-BFE4-533A-ECD1-6130B7150E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0426" y="4180566"/>
            <a:ext cx="956584" cy="1163867"/>
          </a:xfrm>
          <a:prstGeom prst="rect">
            <a:avLst/>
          </a:prstGeom>
        </p:spPr>
      </p:pic>
      <p:pic>
        <p:nvPicPr>
          <p:cNvPr id="12" name="Picture 2" descr="A car parked on a gravel road with mountains in the background&#10;&#10;AI-generated content may be incorrect.">
            <a:extLst>
              <a:ext uri="{FF2B5EF4-FFF2-40B4-BE49-F238E27FC236}">
                <a16:creationId xmlns="" xmlns:a16="http://schemas.microsoft.com/office/drawing/2014/main" xmlns:lc="http://schemas.openxmlformats.org/drawingml/2006/lockedCanvas" id="{9BDF641F-D676-21BD-2937-A86DFF944DCA}"/>
              </a:ext>
            </a:extLst>
          </p:cNvPr>
          <p:cNvPicPr>
            <a:picLocks noChangeAspect="1"/>
          </p:cNvPicPr>
          <p:nvPr/>
        </p:nvPicPr>
        <p:blipFill>
          <a:blip r:embed="rId7"/>
          <a:srcRect t="-275" r="220"/>
          <a:stretch>
            <a:fillRect/>
          </a:stretch>
        </p:blipFill>
        <p:spPr>
          <a:xfrm>
            <a:off x="7853971" y="4357849"/>
            <a:ext cx="924270" cy="928849"/>
          </a:xfrm>
          <a:prstGeom prst="rect">
            <a:avLst/>
          </a:prstGeom>
        </p:spPr>
      </p:pic>
      <p:pic>
        <p:nvPicPr>
          <p:cNvPr id="13" name="Picture 8" descr="A map with red lines&#10;&#10;AI-generated content may be incorrect.">
            <a:extLst>
              <a:ext uri="{FF2B5EF4-FFF2-40B4-BE49-F238E27FC236}">
                <a16:creationId xmlns="" xmlns:a16="http://schemas.microsoft.com/office/drawing/2014/main" xmlns:lc="http://schemas.openxmlformats.org/drawingml/2006/lockedCanvas" id="{AE7A439F-8246-F590-48A8-3598553AB5B2}"/>
              </a:ext>
            </a:extLst>
          </p:cNvPr>
          <p:cNvPicPr>
            <a:picLocks noChangeAspect="1"/>
          </p:cNvPicPr>
          <p:nvPr/>
        </p:nvPicPr>
        <p:blipFill>
          <a:blip r:embed="rId8"/>
          <a:srcRect l="17201" t="29836" r="38196" b="25881"/>
          <a:stretch>
            <a:fillRect/>
          </a:stretch>
        </p:blipFill>
        <p:spPr>
          <a:xfrm>
            <a:off x="9036644" y="4357849"/>
            <a:ext cx="1322964" cy="928849"/>
          </a:xfrm>
          <a:prstGeom prst="rect">
            <a:avLst/>
          </a:prstGeom>
        </p:spPr>
      </p:pic>
      <p:pic>
        <p:nvPicPr>
          <p:cNvPr id="14" name="Grafik 13"/>
          <p:cNvPicPr>
            <a:picLocks noChangeAspect="1"/>
          </p:cNvPicPr>
          <p:nvPr/>
        </p:nvPicPr>
        <p:blipFill rotWithShape="1">
          <a:blip r:embed="rId9" cstate="print">
            <a:extLst>
              <a:ext uri="{28A0092B-C50C-407E-A947-70E740481C1C}">
                <a14:useLocalDpi xmlns:a14="http://schemas.microsoft.com/office/drawing/2010/main" val="0"/>
              </a:ext>
            </a:extLst>
          </a:blip>
          <a:srcRect t="48663" b="-1"/>
          <a:stretch/>
        </p:blipFill>
        <p:spPr bwMode="auto">
          <a:xfrm>
            <a:off x="1554773" y="5874334"/>
            <a:ext cx="3122002" cy="953011"/>
          </a:xfrm>
          <a:prstGeom prst="rect">
            <a:avLst/>
          </a:prstGeom>
          <a:noFill/>
        </p:spPr>
      </p:pic>
      <p:pic>
        <p:nvPicPr>
          <p:cNvPr id="15" name="Grafik 14"/>
          <p:cNvPicPr>
            <a:picLocks noChangeAspect="1"/>
          </p:cNvPicPr>
          <p:nvPr/>
        </p:nvPicPr>
        <p:blipFill rotWithShape="1">
          <a:blip r:embed="rId9" cstate="print">
            <a:extLst>
              <a:ext uri="{28A0092B-C50C-407E-A947-70E740481C1C}">
                <a14:useLocalDpi xmlns:a14="http://schemas.microsoft.com/office/drawing/2010/main" val="0"/>
              </a:ext>
            </a:extLst>
          </a:blip>
          <a:srcRect b="52933"/>
          <a:stretch/>
        </p:blipFill>
        <p:spPr bwMode="auto">
          <a:xfrm>
            <a:off x="5067564" y="5857101"/>
            <a:ext cx="3466836" cy="970243"/>
          </a:xfrm>
          <a:prstGeom prst="rect">
            <a:avLst/>
          </a:prstGeom>
          <a:noFill/>
        </p:spPr>
      </p:pic>
    </p:spTree>
    <p:extLst>
      <p:ext uri="{BB962C8B-B14F-4D97-AF65-F5344CB8AC3E}">
        <p14:creationId xmlns:p14="http://schemas.microsoft.com/office/powerpoint/2010/main" val="1713516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0CD4464-5FAC-062E-6B46-2139B3097DC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3DE17023-98C3-262A-C08E-3D40F25BF649}"/>
              </a:ext>
            </a:extLst>
          </p:cNvPr>
          <p:cNvSpPr>
            <a:spLocks noGrp="1"/>
          </p:cNvSpPr>
          <p:nvPr>
            <p:ph type="sldNum" sz="quarter" idx="12"/>
          </p:nvPr>
        </p:nvSpPr>
        <p:spPr/>
        <p:txBody>
          <a:bodyPr/>
          <a:lstStyle/>
          <a:p>
            <a:fld id="{FD56064D-2103-4EB8-B936-28D9B50A58DD}" type="slidenum">
              <a:rPr lang="en-US" smtClean="0"/>
              <a:pPr/>
              <a:t>9</a:t>
            </a:fld>
            <a:endParaRPr lang="en-US" dirty="0"/>
          </a:p>
        </p:txBody>
      </p:sp>
      <p:sp>
        <p:nvSpPr>
          <p:cNvPr id="5" name="Title 4">
            <a:extLst>
              <a:ext uri="{FF2B5EF4-FFF2-40B4-BE49-F238E27FC236}">
                <a16:creationId xmlns:a16="http://schemas.microsoft.com/office/drawing/2014/main" xmlns="" id="{7B818BFC-0B7E-309D-D38F-0833B6457878}"/>
              </a:ext>
            </a:extLst>
          </p:cNvPr>
          <p:cNvSpPr>
            <a:spLocks noGrp="1"/>
          </p:cNvSpPr>
          <p:nvPr>
            <p:ph type="title"/>
          </p:nvPr>
        </p:nvSpPr>
        <p:spPr/>
        <p:txBody>
          <a:bodyPr/>
          <a:lstStyle/>
          <a:p>
            <a:r>
              <a:rPr lang="en-GB">
                <a:solidFill>
                  <a:srgbClr val="004D9E"/>
                </a:solidFill>
              </a:rPr>
              <a:t>Scientific </a:t>
            </a:r>
            <a:r>
              <a:rPr lang="en-GB" smtClean="0">
                <a:solidFill>
                  <a:srgbClr val="004D9E"/>
                </a:solidFill>
              </a:rPr>
              <a:t>approach - highlights</a:t>
            </a:r>
            <a:endParaRPr lang="en-GB" dirty="0">
              <a:solidFill>
                <a:srgbClr val="004D9E"/>
              </a:solidFill>
            </a:endParaRPr>
          </a:p>
        </p:txBody>
      </p:sp>
      <p:sp>
        <p:nvSpPr>
          <p:cNvPr id="9" name="Content Placeholder 1">
            <a:extLst>
              <a:ext uri="{FF2B5EF4-FFF2-40B4-BE49-F238E27FC236}">
                <a16:creationId xmlns:a16="http://schemas.microsoft.com/office/drawing/2014/main" xmlns="" id="{B9BA627E-64DA-6139-D9CE-04A4933016A8}"/>
              </a:ext>
            </a:extLst>
          </p:cNvPr>
          <p:cNvSpPr txBox="1">
            <a:spLocks/>
          </p:cNvSpPr>
          <p:nvPr/>
        </p:nvSpPr>
        <p:spPr>
          <a:xfrm>
            <a:off x="667755" y="1414953"/>
            <a:ext cx="10181220" cy="4804872"/>
          </a:xfrm>
          <a:prstGeom prst="rect">
            <a:avLst/>
          </a:prstGeom>
        </p:spPr>
        <p:txBody>
          <a:bodyPr vert="horz" lIns="0" tIns="0" rIns="0" bIns="0" rtlCol="0">
            <a:normAutofit/>
          </a:bodyPr>
          <a:lstStyle>
            <a:lvl1pPr marL="0" indent="0" algn="l" defTabSz="914400" rtl="0" eaLnBrk="1" latinLnBrk="0" hangingPunct="1">
              <a:lnSpc>
                <a:spcPct val="100000"/>
              </a:lnSpc>
              <a:spcBef>
                <a:spcPts val="600"/>
              </a:spcBef>
              <a:buClr>
                <a:schemeClr val="tx2"/>
              </a:buClr>
              <a:buFont typeface="Arial" panose="020B0604020202020204" pitchFamily="34" charset="0"/>
              <a:buNone/>
              <a:defRPr sz="2000" i="0" kern="1200">
                <a:solidFill>
                  <a:schemeClr val="tx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1800" i="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chemeClr val="tx2"/>
              </a:buClr>
              <a:buFont typeface="Arial" panose="020B0604020202020204" pitchFamily="34" charset="0"/>
              <a:buNone/>
              <a:defRPr sz="1600" i="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tx2"/>
              </a:buClr>
              <a:buFont typeface="Arial" panose="020B0604020202020204" pitchFamily="34" charset="0"/>
              <a:buNone/>
              <a:defRPr sz="1400" i="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chemeClr val="tx2"/>
              </a:buClr>
              <a:buFont typeface="Arial" panose="020B0604020202020204" pitchFamily="34" charset="0"/>
              <a:buNone/>
              <a:defRPr sz="1400" i="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1800"/>
              </a:lnSpc>
              <a:buFont typeface="Arial" panose="020B0604020202020204" pitchFamily="34" charset="0"/>
              <a:buChar char="•"/>
            </a:pPr>
            <a:r>
              <a:rPr lang="en-US" sz="1700" smtClean="0">
                <a:solidFill>
                  <a:srgbClr val="222222"/>
                </a:solidFill>
              </a:rPr>
              <a:t>Computational </a:t>
            </a:r>
            <a:r>
              <a:rPr lang="en-US" sz="1700">
                <a:solidFill>
                  <a:srgbClr val="222222"/>
                </a:solidFill>
              </a:rPr>
              <a:t>modeling approaches </a:t>
            </a:r>
            <a:r>
              <a:rPr lang="en-US" sz="1700" smtClean="0">
                <a:solidFill>
                  <a:srgbClr val="222222"/>
                </a:solidFill>
              </a:rPr>
              <a:t>for UFP-associated CVD incidence at the global and European level </a:t>
            </a:r>
            <a:r>
              <a:rPr lang="en-US" sz="1700" smtClean="0">
                <a:solidFill>
                  <a:srgbClr val="222222"/>
                </a:solidFill>
              </a:rPr>
              <a:t>(</a:t>
            </a:r>
            <a:r>
              <a:rPr lang="en-US" sz="1800"/>
              <a:t>EMAC </a:t>
            </a:r>
            <a:r>
              <a:rPr lang="en-US" sz="1800" smtClean="0"/>
              <a:t>&amp; GEMM &amp; GBD) </a:t>
            </a:r>
            <a:r>
              <a:rPr lang="en-US" sz="1700" smtClean="0">
                <a:solidFill>
                  <a:srgbClr val="222222"/>
                </a:solidFill>
              </a:rPr>
              <a:t>and </a:t>
            </a:r>
            <a:r>
              <a:rPr lang="en-US" sz="1700" smtClean="0">
                <a:solidFill>
                  <a:srgbClr val="222222"/>
                </a:solidFill>
              </a:rPr>
              <a:t>prediction of lung damage by different particle categories with different toxic contaminants </a:t>
            </a:r>
            <a:r>
              <a:rPr lang="en-US" sz="1700" smtClean="0">
                <a:solidFill>
                  <a:srgbClr val="222222"/>
                </a:solidFill>
              </a:rPr>
              <a:t>(</a:t>
            </a:r>
            <a:r>
              <a:rPr lang="en-US" sz="1800" smtClean="0"/>
              <a:t>KM-SUB-ELF) </a:t>
            </a:r>
            <a:r>
              <a:rPr lang="en-US" sz="1700" smtClean="0">
                <a:solidFill>
                  <a:srgbClr val="222222"/>
                </a:solidFill>
              </a:rPr>
              <a:t>– </a:t>
            </a:r>
            <a:r>
              <a:rPr lang="en-US" sz="1700">
                <a:solidFill>
                  <a:srgbClr val="222222"/>
                </a:solidFill>
              </a:rPr>
              <a:t>CYI &amp; </a:t>
            </a:r>
            <a:r>
              <a:rPr lang="en-US" sz="1700" smtClean="0">
                <a:solidFill>
                  <a:srgbClr val="222222"/>
                </a:solidFill>
              </a:rPr>
              <a:t>MPIC</a:t>
            </a:r>
            <a:endParaRPr lang="en-US" sz="1700" smtClean="0">
              <a:solidFill>
                <a:srgbClr val="222222"/>
              </a:solidFill>
            </a:endParaRPr>
          </a:p>
          <a:p>
            <a:pPr marL="285750" indent="-285750">
              <a:lnSpc>
                <a:spcPts val="1800"/>
              </a:lnSpc>
              <a:buFont typeface="Arial" panose="020B0604020202020204" pitchFamily="34" charset="0"/>
              <a:buChar char="•"/>
            </a:pPr>
            <a:r>
              <a:rPr lang="en-US" sz="1700" smtClean="0">
                <a:solidFill>
                  <a:srgbClr val="222222"/>
                </a:solidFill>
              </a:rPr>
              <a:t>Advanced OMICs including redox/phospho-proteomics, spatial </a:t>
            </a:r>
            <a:r>
              <a:rPr lang="en-US" sz="1700" smtClean="0">
                <a:solidFill>
                  <a:srgbClr val="222222"/>
                </a:solidFill>
              </a:rPr>
              <a:t>epigenetics, DNA methylation, untargeted metabolomics </a:t>
            </a:r>
            <a:r>
              <a:rPr lang="en-US" sz="1700">
                <a:solidFill>
                  <a:srgbClr val="222222"/>
                </a:solidFill>
              </a:rPr>
              <a:t>– SDU &amp; UMC-Mainz/LNS &amp; </a:t>
            </a:r>
            <a:r>
              <a:rPr lang="en-US" sz="1700" smtClean="0">
                <a:solidFill>
                  <a:srgbClr val="222222"/>
                </a:solidFill>
              </a:rPr>
              <a:t>UEF</a:t>
            </a:r>
          </a:p>
          <a:p>
            <a:pPr marL="285750" indent="-285750">
              <a:lnSpc>
                <a:spcPts val="1800"/>
              </a:lnSpc>
              <a:buFont typeface="Arial" panose="020B0604020202020204" pitchFamily="34" charset="0"/>
              <a:buChar char="•"/>
            </a:pPr>
            <a:r>
              <a:rPr lang="en-US" sz="1700" smtClean="0">
                <a:solidFill>
                  <a:srgbClr val="222222"/>
                </a:solidFill>
              </a:rPr>
              <a:t>Overarching </a:t>
            </a:r>
            <a:r>
              <a:rPr lang="en-US" sz="1700">
                <a:solidFill>
                  <a:srgbClr val="222222"/>
                </a:solidFill>
              </a:rPr>
              <a:t>advanced </a:t>
            </a:r>
            <a:r>
              <a:rPr lang="en-US" sz="1700" smtClean="0">
                <a:solidFill>
                  <a:srgbClr val="222222"/>
                </a:solidFill>
              </a:rPr>
              <a:t>bioinformatics making use of existing large preclinical RNAseq data for noise and/or PM2.5 exposures with drug interventions and pre-existing chronic disease as well as novel human and mouse OMICs data; search for overlap of exposure OMICs signatures with existing diseasome maps – LIH</a:t>
            </a:r>
          </a:p>
          <a:p>
            <a:pPr marL="285750" indent="-285750">
              <a:lnSpc>
                <a:spcPts val="1800"/>
              </a:lnSpc>
              <a:buFont typeface="Arial" panose="020B0604020202020204" pitchFamily="34" charset="0"/>
              <a:buChar char="•"/>
            </a:pPr>
            <a:r>
              <a:rPr lang="en-US" sz="1700" smtClean="0">
                <a:solidFill>
                  <a:srgbClr val="222222"/>
                </a:solidFill>
              </a:rPr>
              <a:t>Framework analysis of knowledge transfer and legislative processes at the environment/health interface in different political contexts - JMU</a:t>
            </a:r>
            <a:endParaRPr lang="en-GB" sz="1700"/>
          </a:p>
          <a:p>
            <a:pPr marL="285750" indent="-285750">
              <a:lnSpc>
                <a:spcPts val="1800"/>
              </a:lnSpc>
              <a:buFont typeface="Arial" panose="020B0604020202020204" pitchFamily="34" charset="0"/>
              <a:buChar char="•"/>
            </a:pPr>
            <a:endParaRPr lang="en-US" sz="1700">
              <a:solidFill>
                <a:srgbClr val="222222"/>
              </a:solidFill>
            </a:endParaRPr>
          </a:p>
          <a:p>
            <a:pPr marL="285750" indent="-285750">
              <a:lnSpc>
                <a:spcPts val="1800"/>
              </a:lnSpc>
              <a:buFont typeface="Arial" panose="020B0604020202020204" pitchFamily="34" charset="0"/>
              <a:buChar char="•"/>
            </a:pPr>
            <a:endParaRPr lang="en-GB" sz="1700" dirty="0"/>
          </a:p>
        </p:txBody>
      </p:sp>
      <p:pic>
        <p:nvPicPr>
          <p:cNvPr id="16" name="Grafik 15" descr="Ein Bild, das Grafiken, Kreis, Schrift, Logo enthält.&#10;&#10;KI-generierte Inhalte können fehlerhaft sein.">
            <a:extLst>
              <a:ext uri="{FF2B5EF4-FFF2-40B4-BE49-F238E27FC236}">
                <a16:creationId xmlns:a16="http://schemas.microsoft.com/office/drawing/2014/main" xmlns="" id="{CAE269A4-9215-826D-E9FB-F21B1E76F1DB}"/>
              </a:ext>
            </a:extLst>
          </p:cNvPr>
          <p:cNvPicPr>
            <a:picLocks noChangeAspect="1"/>
          </p:cNvPicPr>
          <p:nvPr/>
        </p:nvPicPr>
        <p:blipFill>
          <a:blip r:embed="rId2"/>
          <a:stretch>
            <a:fillRect/>
          </a:stretch>
        </p:blipFill>
        <p:spPr>
          <a:xfrm>
            <a:off x="7099959" y="65253"/>
            <a:ext cx="1678282" cy="755227"/>
          </a:xfrm>
          <a:prstGeom prst="rect">
            <a:avLst/>
          </a:prstGeom>
        </p:spPr>
      </p:pic>
      <p:sp>
        <p:nvSpPr>
          <p:cNvPr id="17" name="Content Placeholder 1">
            <a:extLst>
              <a:ext uri="{FF2B5EF4-FFF2-40B4-BE49-F238E27FC236}">
                <a16:creationId xmlns:a16="http://schemas.microsoft.com/office/drawing/2014/main" xmlns="" id="{B9BA627E-64DA-6139-D9CE-04A4933016A8}"/>
              </a:ext>
            </a:extLst>
          </p:cNvPr>
          <p:cNvSpPr txBox="1">
            <a:spLocks/>
          </p:cNvSpPr>
          <p:nvPr/>
        </p:nvSpPr>
        <p:spPr>
          <a:xfrm>
            <a:off x="6063379" y="1329229"/>
            <a:ext cx="5919071" cy="623396"/>
          </a:xfrm>
          <a:prstGeom prst="rect">
            <a:avLst/>
          </a:prstGeom>
        </p:spPr>
        <p:txBody>
          <a:bodyPr vert="horz" lIns="0" tIns="0" rIns="0" bIns="0" rtlCol="0">
            <a:normAutofit/>
          </a:bodyPr>
          <a:lstStyle>
            <a:lvl1pPr marL="0" indent="0" algn="l" defTabSz="914400" rtl="0" eaLnBrk="1" latinLnBrk="0" hangingPunct="1">
              <a:lnSpc>
                <a:spcPct val="100000"/>
              </a:lnSpc>
              <a:spcBef>
                <a:spcPts val="600"/>
              </a:spcBef>
              <a:buClr>
                <a:schemeClr val="tx2"/>
              </a:buClr>
              <a:buFont typeface="Arial" panose="020B0604020202020204" pitchFamily="34" charset="0"/>
              <a:buNone/>
              <a:defRPr sz="2000" i="0" kern="1200">
                <a:solidFill>
                  <a:schemeClr val="tx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1800" i="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chemeClr val="tx2"/>
              </a:buClr>
              <a:buFont typeface="Arial" panose="020B0604020202020204" pitchFamily="34" charset="0"/>
              <a:buNone/>
              <a:defRPr sz="1600" i="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tx2"/>
              </a:buClr>
              <a:buFont typeface="Arial" panose="020B0604020202020204" pitchFamily="34" charset="0"/>
              <a:buNone/>
              <a:defRPr sz="1400" i="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chemeClr val="tx2"/>
              </a:buClr>
              <a:buFont typeface="Arial" panose="020B0604020202020204" pitchFamily="34" charset="0"/>
              <a:buNone/>
              <a:defRPr sz="1400" i="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600"/>
              </a:lnSpc>
            </a:pPr>
            <a:endParaRPr lang="en-US" sz="1700">
              <a:solidFill>
                <a:srgbClr val="222222"/>
              </a:solidFill>
            </a:endParaRP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77" y="4269572"/>
            <a:ext cx="5130523" cy="2402597"/>
          </a:xfrm>
          <a:prstGeom prst="rect">
            <a:avLst/>
          </a:prstGeom>
          <a:solidFill>
            <a:schemeClr val="bg2"/>
          </a:solidFill>
          <a:ln>
            <a:noFill/>
          </a:ln>
          <a:effectLst/>
          <a:extLst/>
        </p:spPr>
      </p:pic>
      <p:pic>
        <p:nvPicPr>
          <p:cNvPr id="8" name="Bild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0307" y="4269572"/>
            <a:ext cx="3208754" cy="2402597"/>
          </a:xfrm>
          <a:prstGeom prst="rect">
            <a:avLst/>
          </a:prstGeom>
          <a:noFill/>
        </p:spPr>
      </p:pic>
      <p:pic>
        <p:nvPicPr>
          <p:cNvPr id="10"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1" b="2392"/>
          <a:stretch/>
        </p:blipFill>
        <p:spPr bwMode="auto">
          <a:xfrm>
            <a:off x="9022914" y="4720938"/>
            <a:ext cx="3013019" cy="149888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84628812"/>
      </p:ext>
    </p:extLst>
  </p:cSld>
  <p:clrMapOvr>
    <a:masterClrMapping/>
  </p:clrMapOvr>
</p:sld>
</file>

<file path=ppt/theme/theme1.xml><?xml version="1.0" encoding="utf-8"?>
<a:theme xmlns:a="http://schemas.openxmlformats.org/drawingml/2006/main" name="EHN Master">
  <a:themeElements>
    <a:clrScheme name="EHN">
      <a:dk1>
        <a:srgbClr val="3A55B4"/>
      </a:dk1>
      <a:lt1>
        <a:srgbClr val="81DE76"/>
      </a:lt1>
      <a:dk2>
        <a:srgbClr val="000000"/>
      </a:dk2>
      <a:lt2>
        <a:srgbClr val="FFFFFF"/>
      </a:lt2>
      <a:accent1>
        <a:srgbClr val="3A55B4"/>
      </a:accent1>
      <a:accent2>
        <a:srgbClr val="CCFF8C"/>
      </a:accent2>
      <a:accent3>
        <a:srgbClr val="6CADDF"/>
      </a:accent3>
      <a:accent4>
        <a:srgbClr val="8CD9FF"/>
      </a:accent4>
      <a:accent5>
        <a:srgbClr val="FFB800"/>
      </a:accent5>
      <a:accent6>
        <a:srgbClr val="6CADDF"/>
      </a:accent6>
      <a:hlink>
        <a:srgbClr val="3A55B4"/>
      </a:hlink>
      <a:folHlink>
        <a:srgbClr val="81DE76"/>
      </a:folHlink>
    </a:clrScheme>
    <a:fontScheme name="MyPath">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ELT_Template_ModernBoldSophisticated_MO -v5" id="{DF46818F-9661-49C4-BAE8-F3223317B502}" vid="{463BCE77-CCA7-43EE-ABCB-1B1D536A66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108B686C929644C9E8321D406164F8A" ma:contentTypeVersion="12" ma:contentTypeDescription="Create a new document." ma:contentTypeScope="" ma:versionID="5d39a64b6ae4200539defdf90ab9c691">
  <xsd:schema xmlns:xsd="http://www.w3.org/2001/XMLSchema" xmlns:xs="http://www.w3.org/2001/XMLSchema" xmlns:p="http://schemas.microsoft.com/office/2006/metadata/properties" xmlns:ns2="46f37284-56db-48b7-8cc0-bfe12b90e953" xmlns:ns3="c51066ff-00b8-48e7-9c75-f4fcdf7b3762" targetNamespace="http://schemas.microsoft.com/office/2006/metadata/properties" ma:root="true" ma:fieldsID="4bc71470ccd0b85c2740bf27bf439d6f" ns2:_="" ns3:_="">
    <xsd:import namespace="46f37284-56db-48b7-8cc0-bfe12b90e953"/>
    <xsd:import namespace="c51066ff-00b8-48e7-9c75-f4fcdf7b376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f37284-56db-48b7-8cc0-bfe12b90e9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b6fc0cd-01fe-45a4-a6f7-42bcc5426b5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51066ff-00b8-48e7-9c75-f4fcdf7b376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08f2ff7-a389-4227-b905-daf85a12a2c1}" ma:internalName="TaxCatchAll" ma:showField="CatchAllData" ma:web="c51066ff-00b8-48e7-9c75-f4fcdf7b37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51066ff-00b8-48e7-9c75-f4fcdf7b3762" xsi:nil="true"/>
    <lcf76f155ced4ddcb4097134ff3c332f xmlns="46f37284-56db-48b7-8cc0-bfe12b90e95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17F9CC6-F7CA-41EA-81DA-97EFF19429B6}">
  <ds:schemaRefs>
    <ds:schemaRef ds:uri="http://schemas.microsoft.com/sharepoint/v3/contenttype/forms"/>
  </ds:schemaRefs>
</ds:datastoreItem>
</file>

<file path=customXml/itemProps2.xml><?xml version="1.0" encoding="utf-8"?>
<ds:datastoreItem xmlns:ds="http://schemas.openxmlformats.org/officeDocument/2006/customXml" ds:itemID="{D4C959D5-7D9F-470D-8BFE-9426B35DA9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f37284-56db-48b7-8cc0-bfe12b90e953"/>
    <ds:schemaRef ds:uri="c51066ff-00b8-48e7-9c75-f4fcdf7b3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242AFFF-C96F-4C05-9045-3240A5329ECA}">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46f37284-56db-48b7-8cc0-bfe12b90e953"/>
    <ds:schemaRef ds:uri="c51066ff-00b8-48e7-9c75-f4fcdf7b3762"/>
    <ds:schemaRef ds:uri="http://purl.org/dc/elements/1.1/"/>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Modern bold sophisticated presentation</Template>
  <TotalTime>0</TotalTime>
  <Words>611</Words>
  <Application>Microsoft Office PowerPoint</Application>
  <PresentationFormat>Benutzerdefiniert</PresentationFormat>
  <Paragraphs>82</Paragraphs>
  <Slides>13</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13</vt:i4>
      </vt:variant>
    </vt:vector>
  </HeadingPairs>
  <TitlesOfParts>
    <vt:vector size="18" baseType="lpstr">
      <vt:lpstr>Arial</vt:lpstr>
      <vt:lpstr>Times New Roman</vt:lpstr>
      <vt:lpstr>Calibri</vt:lpstr>
      <vt:lpstr>Montserrat</vt:lpstr>
      <vt:lpstr>EHN Master</vt:lpstr>
      <vt:lpstr>MARKOPOLO Noise and/or ultrafine particulate matter induced cerebral and cardiovascular damage: novel insights from experimental and epidemiological brain-heart axis biomarkers and computational models</vt:lpstr>
      <vt:lpstr>PowerPoint-Präsentation</vt:lpstr>
      <vt:lpstr>Scientific challenge and context</vt:lpstr>
      <vt:lpstr>Current knowledge gaps</vt:lpstr>
      <vt:lpstr>MARKOPOLO addresses unmet needs</vt:lpstr>
      <vt:lpstr>MARKOPOLO addresses unmet needs</vt:lpstr>
      <vt:lpstr>Scientific approach</vt:lpstr>
      <vt:lpstr>Scientific approach - highlights</vt:lpstr>
      <vt:lpstr>Scientific approach - highlights</vt:lpstr>
      <vt:lpstr>Current status</vt:lpstr>
      <vt:lpstr>Key expected results </vt:lpstr>
      <vt:lpstr>Expected political and societal impact</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EHN_PowerPoint_template</dc:title>
  <dc:creator>accelCH</dc:creator>
  <cp:lastModifiedBy>Andreas Daiber</cp:lastModifiedBy>
  <cp:revision>30</cp:revision>
  <dcterms:created xsi:type="dcterms:W3CDTF">2022-02-02T12:00:59Z</dcterms:created>
  <dcterms:modified xsi:type="dcterms:W3CDTF">2025-09-18T12:59:51Z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0x010100D108B686C929644C9E8321D406164F8A</vt:lpwstr>
  </property>
  <property fmtid="{D5CDD505-2E9C-101B-9397-08002B2CF9AE}" pid="3" name="MediaServiceImageTags">
    <vt:lpwstr/>
  </property>
  <property fmtid="{D5CDD505-2E9C-101B-9397-08002B2CF9AE}" pid="4" name="_dlc_DocIdItemGuid">
    <vt:lpwstr>fae481c9-02a9-4873-aefe-544cc801a3d2</vt:lpwstr>
  </property>
</Properties>
</file>